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1" r:id="rId2"/>
    <p:sldId id="264" r:id="rId3"/>
    <p:sldId id="265" r:id="rId4"/>
    <p:sldId id="266" r:id="rId5"/>
    <p:sldId id="269" r:id="rId6"/>
    <p:sldId id="267" r:id="rId7"/>
    <p:sldId id="268" r:id="rId8"/>
    <p:sldId id="270" r:id="rId9"/>
    <p:sldId id="271" r:id="rId10"/>
    <p:sldId id="272" r:id="rId11"/>
    <p:sldId id="274" r:id="rId12"/>
    <p:sldId id="279" r:id="rId13"/>
    <p:sldId id="276" r:id="rId14"/>
    <p:sldId id="275" r:id="rId15"/>
    <p:sldId id="277" r:id="rId16"/>
    <p:sldId id="278" r:id="rId17"/>
    <p:sldId id="280" r:id="rId18"/>
    <p:sldId id="281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DDE1-32E7-4BC2-98A8-24016FA5F80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B7117-1814-4B45-864E-E26E2848A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0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7117-1814-4B45-864E-E26E2848A9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5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7117-1814-4B45-864E-E26E2848A9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7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7117-1814-4B45-864E-E26E2848A9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4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hcolonoc.ru/" TargetMode="External"/><Relationship Id="rId2" Type="http://schemas.openxmlformats.org/officeDocument/2006/relationships/hyperlink" Target="http://ped-kopilk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sportal.ru/" TargetMode="External"/><Relationship Id="rId5" Type="http://schemas.openxmlformats.org/officeDocument/2006/relationships/hyperlink" Target="http://mdou-35.ucoz.ru/psiholog/konsyltagii/sbornik_rekomendacij_psikholog.pdf" TargetMode="External"/><Relationship Id="rId4" Type="http://schemas.openxmlformats.org/officeDocument/2006/relationships/hyperlink" Target="https://nsportal.ru/vuz/psikhologicheskie-nauki/library/2015/01/17/trening-emotsionalnoe-vygoranie-pedagogov-do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6480720" cy="3960733"/>
            <a:chOff x="1115616" y="2955212"/>
            <a:chExt cx="7165477" cy="494281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6529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11780" y="6400070"/>
              <a:ext cx="5573148" cy="1497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Ермолаева Ю.А,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Педагог-психолог</a:t>
              </a:r>
              <a:endParaRPr lang="ru-RU" sz="24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2019</a:t>
              </a:r>
              <a:endParaRPr lang="ru-RU" sz="2400" dirty="0">
                <a:solidFill>
                  <a:srgbClr val="9900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35696" y="263691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90099"/>
                </a:solidFill>
                <a:latin typeface="Monotype Corsiva" pitchFamily="66" charset="0"/>
              </a:rPr>
              <a:t>Эмоциональное </a:t>
            </a:r>
            <a:r>
              <a:rPr lang="ru-RU" sz="4000" b="1" dirty="0" smtClean="0">
                <a:solidFill>
                  <a:srgbClr val="990099"/>
                </a:solidFill>
                <a:latin typeface="Monotype Corsiva" pitchFamily="66" charset="0"/>
              </a:rPr>
              <a:t>истощение </a:t>
            </a:r>
            <a:endParaRPr lang="ru-RU" sz="4000" dirty="0">
              <a:solidFill>
                <a:srgbClr val="9900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87208" cy="940966"/>
          </a:xfrm>
        </p:spPr>
        <p:txBody>
          <a:bodyPr/>
          <a:lstStyle/>
          <a:p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>Упражнения, </a:t>
            </a:r>
            <a:r>
              <a:rPr lang="ru-RU" sz="2800" dirty="0" smtClean="0">
                <a:solidFill>
                  <a:srgbClr val="990099"/>
                </a:solidFill>
                <a:latin typeface="Monotype Corsiva" pitchFamily="66" charset="0"/>
              </a:rPr>
              <a:t>техники для саморегуляции эмоциональной сферы</a:t>
            </a:r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272808" cy="446449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Способы</a:t>
            </a:r>
            <a:r>
              <a:rPr lang="ru-RU" sz="2400" dirty="0">
                <a:solidFill>
                  <a:srgbClr val="990099"/>
                </a:solidFill>
                <a:latin typeface="Monotype Corsiva" pitchFamily="66" charset="0"/>
              </a:rPr>
              <a:t>, связанные с управлением 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дыханием:  (дыхание диафрагмальное)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Способ 2. </a:t>
            </a:r>
            <a:r>
              <a:rPr lang="ru-RU" sz="2400" dirty="0">
                <a:solidFill>
                  <a:srgbClr val="660066"/>
                </a:solidFill>
              </a:rPr>
              <a:t>В ситуации раздражения, гнева мы забываем делать нормальный выдох. Чтобы </a:t>
            </a:r>
            <a:r>
              <a:rPr lang="ru-RU" sz="2400" dirty="0" smtClean="0">
                <a:solidFill>
                  <a:srgbClr val="660066"/>
                </a:solidFill>
              </a:rPr>
              <a:t>успокоиться, глубоко </a:t>
            </a:r>
            <a:r>
              <a:rPr lang="ru-RU" sz="2400" dirty="0">
                <a:solidFill>
                  <a:srgbClr val="660066"/>
                </a:solidFill>
              </a:rPr>
              <a:t>выдохните</a:t>
            </a:r>
            <a:r>
              <a:rPr lang="ru-RU" sz="2400" dirty="0" smtClean="0">
                <a:solidFill>
                  <a:srgbClr val="660066"/>
                </a:solidFill>
              </a:rPr>
              <a:t>;</a:t>
            </a:r>
            <a:endParaRPr lang="ru-RU" sz="24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660066"/>
                </a:solidFill>
              </a:rPr>
              <a:t>задержите дыхание так долго, как сможете;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сделайте несколько </a:t>
            </a:r>
            <a:r>
              <a:rPr lang="ru-RU" sz="2400" dirty="0">
                <a:solidFill>
                  <a:srgbClr val="660066"/>
                </a:solidFill>
              </a:rPr>
              <a:t>глубоких вдохов;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снова </a:t>
            </a:r>
            <a:r>
              <a:rPr lang="ru-RU" sz="2400" dirty="0">
                <a:solidFill>
                  <a:srgbClr val="660066"/>
                </a:solidFill>
              </a:rPr>
              <a:t>задержите дыхание</a:t>
            </a:r>
            <a:r>
              <a:rPr lang="ru-RU" sz="2400" dirty="0" smtClean="0">
                <a:solidFill>
                  <a:srgbClr val="660066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36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940966"/>
          </a:xfrm>
        </p:spPr>
        <p:txBody>
          <a:bodyPr/>
          <a:lstStyle/>
          <a:p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>Упражнения, </a:t>
            </a:r>
            <a:r>
              <a:rPr lang="ru-RU" sz="2800" dirty="0" smtClean="0">
                <a:solidFill>
                  <a:srgbClr val="990099"/>
                </a:solidFill>
                <a:latin typeface="Monotype Corsiva" pitchFamily="66" charset="0"/>
              </a:rPr>
              <a:t>техники для саморегуляции эмоциональной сферы</a:t>
            </a:r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6984776" cy="46805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990099"/>
                </a:solidFill>
                <a:latin typeface="Monotype Corsiva" pitchFamily="66" charset="0"/>
              </a:rPr>
              <a:t>Способ, связанный с </a:t>
            </a:r>
            <a:r>
              <a:rPr lang="ru-RU" sz="2000" dirty="0">
                <a:solidFill>
                  <a:srgbClr val="990099"/>
                </a:solidFill>
                <a:latin typeface="Monotype Corsiva" pitchFamily="66" charset="0"/>
              </a:rPr>
              <a:t>управлением тонусом мышц, </a:t>
            </a:r>
            <a:r>
              <a:rPr lang="ru-RU" sz="2000" dirty="0" smtClean="0">
                <a:solidFill>
                  <a:srgbClr val="990099"/>
                </a:solidFill>
                <a:latin typeface="Monotype Corsiva" pitchFamily="66" charset="0"/>
              </a:rPr>
              <a:t>движением:</a:t>
            </a:r>
            <a:endParaRPr lang="ru-RU" sz="2000" dirty="0">
              <a:solidFill>
                <a:srgbClr val="990099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660066"/>
                </a:solidFill>
              </a:rPr>
              <a:t>Сядьте удобно, если есть возможность, закройте глаза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дышите глубоко </a:t>
            </a:r>
            <a:r>
              <a:rPr lang="ru-RU" sz="1600" dirty="0">
                <a:solidFill>
                  <a:srgbClr val="660066"/>
                </a:solidFill>
              </a:rPr>
              <a:t>и медленно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  <a:endParaRPr lang="ru-RU" sz="16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660066"/>
                </a:solidFill>
              </a:rPr>
              <a:t>пройдитесь внутренним взором по всему вашему телу, начиная от макушки до кончиков </a:t>
            </a:r>
            <a:r>
              <a:rPr lang="ru-RU" sz="1600" dirty="0" smtClean="0">
                <a:solidFill>
                  <a:srgbClr val="660066"/>
                </a:solidFill>
              </a:rPr>
              <a:t>пальцев  </a:t>
            </a:r>
            <a:r>
              <a:rPr lang="ru-RU" sz="1600" dirty="0">
                <a:solidFill>
                  <a:srgbClr val="660066"/>
                </a:solidFill>
              </a:rPr>
              <a:t>ног  (либо  в </a:t>
            </a:r>
            <a:r>
              <a:rPr lang="ru-RU" sz="1600" dirty="0" smtClean="0">
                <a:solidFill>
                  <a:srgbClr val="660066"/>
                </a:solidFill>
              </a:rPr>
              <a:t>обратной  </a:t>
            </a:r>
            <a:r>
              <a:rPr lang="ru-RU" sz="1600" dirty="0">
                <a:solidFill>
                  <a:srgbClr val="660066"/>
                </a:solidFill>
              </a:rPr>
              <a:t>последовательности)  и  найдите  места  наибольшего </a:t>
            </a:r>
            <a:r>
              <a:rPr lang="ru-RU" sz="1600" dirty="0" smtClean="0">
                <a:solidFill>
                  <a:srgbClr val="660066"/>
                </a:solidFill>
              </a:rPr>
              <a:t>напряжения </a:t>
            </a:r>
            <a:r>
              <a:rPr lang="ru-RU" sz="1600" dirty="0">
                <a:solidFill>
                  <a:srgbClr val="660066"/>
                </a:solidFill>
              </a:rPr>
              <a:t>(часто это бывают рот, губы, челюсти, шея, затылок, плечи, живот</a:t>
            </a:r>
            <a:r>
              <a:rPr lang="ru-RU" sz="1600" dirty="0" smtClean="0">
                <a:solidFill>
                  <a:srgbClr val="660066"/>
                </a:solidFill>
              </a:rPr>
              <a:t>);</a:t>
            </a:r>
            <a:endParaRPr lang="ru-RU" sz="16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660066"/>
                </a:solidFill>
              </a:rPr>
              <a:t>постарайтесь еще сильнее напрячь места зажимов (до дрожания мышц), делайте это на </a:t>
            </a:r>
            <a:r>
              <a:rPr lang="ru-RU" sz="1600" dirty="0" smtClean="0">
                <a:solidFill>
                  <a:srgbClr val="660066"/>
                </a:solidFill>
              </a:rPr>
              <a:t>вдохе;</a:t>
            </a:r>
            <a:endParaRPr lang="ru-RU" sz="16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660066"/>
                </a:solidFill>
              </a:rPr>
              <a:t>прочувствуйте это напряжение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  <a:endParaRPr lang="ru-RU" sz="16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660066"/>
                </a:solidFill>
              </a:rPr>
              <a:t>резко сбросьте напряжение </a:t>
            </a:r>
            <a:r>
              <a:rPr lang="ru-RU" sz="1600" dirty="0" smtClean="0">
                <a:solidFill>
                  <a:srgbClr val="660066"/>
                </a:solidFill>
              </a:rPr>
              <a:t>,делайте </a:t>
            </a:r>
            <a:r>
              <a:rPr lang="ru-RU" sz="1600" dirty="0">
                <a:solidFill>
                  <a:srgbClr val="660066"/>
                </a:solidFill>
              </a:rPr>
              <a:t>это на выдохе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  <a:endParaRPr lang="ru-RU" sz="16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660066"/>
                </a:solidFill>
              </a:rPr>
              <a:t>сделайте так несколько раз.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660066"/>
                </a:solidFill>
              </a:rPr>
              <a:t>В хорошо расслабленной мышце вы почувствуете </a:t>
            </a:r>
            <a:r>
              <a:rPr lang="ru-RU" sz="1600" dirty="0" smtClean="0">
                <a:solidFill>
                  <a:srgbClr val="660066"/>
                </a:solidFill>
              </a:rPr>
              <a:t>появление </a:t>
            </a:r>
            <a:r>
              <a:rPr lang="ru-RU" sz="1600" dirty="0">
                <a:solidFill>
                  <a:srgbClr val="660066"/>
                </a:solidFill>
              </a:rPr>
              <a:t>тепла и приятной тяжести.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660066"/>
                </a:solidFill>
              </a:rPr>
              <a:t>Если зажим снять не удается, особенно на лице, попробуйте разгладить его с помощью </a:t>
            </a:r>
            <a:r>
              <a:rPr lang="ru-RU" sz="1600" dirty="0" smtClean="0">
                <a:solidFill>
                  <a:srgbClr val="660066"/>
                </a:solidFill>
              </a:rPr>
              <a:t>легкого  </a:t>
            </a:r>
            <a:r>
              <a:rPr lang="ru-RU" sz="1600" dirty="0">
                <a:solidFill>
                  <a:srgbClr val="660066"/>
                </a:solidFill>
              </a:rPr>
              <a:t>самомассажа  круговыми  движениями  пальцев  (можно  поделать  гримасы удивления, радости и пр</a:t>
            </a:r>
            <a:r>
              <a:rPr lang="ru-RU" sz="1600" dirty="0" smtClean="0">
                <a:solidFill>
                  <a:srgbClr val="660066"/>
                </a:solidFill>
              </a:rPr>
              <a:t>.</a:t>
            </a:r>
            <a:r>
              <a:rPr lang="ru-RU" sz="1100" dirty="0" smtClean="0">
                <a:solidFill>
                  <a:srgbClr val="660066"/>
                </a:solidFill>
              </a:rPr>
              <a:t>)</a:t>
            </a:r>
            <a:endParaRPr lang="ru-RU" sz="11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192" cy="1012974"/>
          </a:xfrm>
        </p:spPr>
        <p:txBody>
          <a:bodyPr/>
          <a:lstStyle/>
          <a:p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>Упражнения, </a:t>
            </a:r>
            <a:r>
              <a:rPr lang="ru-RU" sz="2800" dirty="0" smtClean="0">
                <a:solidFill>
                  <a:srgbClr val="990099"/>
                </a:solidFill>
                <a:latin typeface="Monotype Corsiva" pitchFamily="66" charset="0"/>
              </a:rPr>
              <a:t>техники для саморегуляции эмоциональной сферы</a:t>
            </a:r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7272808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990099"/>
                </a:solidFill>
                <a:latin typeface="Monotype Corsiva" pitchFamily="66" charset="0"/>
              </a:rPr>
              <a:t>Способ, связанный с </a:t>
            </a:r>
            <a:r>
              <a:rPr lang="ru-RU" sz="2000" dirty="0">
                <a:solidFill>
                  <a:srgbClr val="990099"/>
                </a:solidFill>
                <a:latin typeface="Monotype Corsiva" pitchFamily="66" charset="0"/>
              </a:rPr>
              <a:t>управлением тонусом мышц, </a:t>
            </a:r>
            <a:r>
              <a:rPr lang="ru-RU" sz="2000" dirty="0" smtClean="0">
                <a:solidFill>
                  <a:srgbClr val="990099"/>
                </a:solidFill>
                <a:latin typeface="Monotype Corsiva" pitchFamily="66" charset="0"/>
              </a:rPr>
              <a:t>движением</a:t>
            </a:r>
          </a:p>
          <a:p>
            <a:pPr marL="0" indent="0">
              <a:buNone/>
            </a:pPr>
            <a:r>
              <a:rPr lang="ru-RU" sz="1500" b="1" dirty="0">
                <a:solidFill>
                  <a:srgbClr val="660066"/>
                </a:solidFill>
              </a:rPr>
              <a:t>Упражнение «Лимон» 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660066"/>
                </a:solidFill>
              </a:rPr>
              <a:t>Цель: управление состоянием мышечного напряжения и расслабления. 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660066"/>
                </a:solidFill>
              </a:rPr>
              <a:t>Сядьте удобно: руки свободно положите на колени (ладонями вверх), плечи и голова опущены, глаза закрыты. Мысленно представьте себе, что у вас в правой руке лежит лимон. Начинайте медленно его сжимать до тех пор, пока не почувствуете, что «выжали» весь сок. Расслабьтесь. Запомните свои ощущения. Теперь представьте себе, </a:t>
            </a:r>
            <a:r>
              <a:rPr lang="ru-RU" sz="1500" dirty="0" smtClean="0">
                <a:solidFill>
                  <a:srgbClr val="660066"/>
                </a:solidFill>
              </a:rPr>
              <a:t>что </a:t>
            </a:r>
            <a:r>
              <a:rPr lang="ru-RU" sz="1500" dirty="0">
                <a:solidFill>
                  <a:srgbClr val="660066"/>
                </a:solidFill>
              </a:rPr>
              <a:t>лимон находится в левой руке. </a:t>
            </a:r>
            <a:r>
              <a:rPr lang="ru-RU" sz="1500" dirty="0" smtClean="0">
                <a:solidFill>
                  <a:srgbClr val="660066"/>
                </a:solidFill>
              </a:rPr>
              <a:t>Повторите упражнение</a:t>
            </a:r>
            <a:r>
              <a:rPr lang="ru-RU" sz="1500" dirty="0">
                <a:solidFill>
                  <a:srgbClr val="660066"/>
                </a:solidFill>
              </a:rPr>
              <a:t>. Вновь расслабьтесь и запомните свои ощущения. Затем выполните упражнение одновременно двумя руками. Расслабьтесь. Насладитесь состоянием покоя. </a:t>
            </a:r>
            <a:endParaRPr lang="ru-RU" sz="15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sz="1500" b="1" dirty="0" smtClean="0">
                <a:solidFill>
                  <a:srgbClr val="660066"/>
                </a:solidFill>
              </a:rPr>
              <a:t>Упражнение </a:t>
            </a:r>
            <a:r>
              <a:rPr lang="ru-RU" sz="1500" b="1" dirty="0">
                <a:solidFill>
                  <a:srgbClr val="660066"/>
                </a:solidFill>
              </a:rPr>
              <a:t>«Сосулька»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660066"/>
                </a:solidFill>
              </a:rPr>
              <a:t>Цель: управление состоянием мышечного напряжения и расслабления.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660066"/>
                </a:solidFill>
              </a:rPr>
              <a:t>Описание: встаньте, руки поднимите вверх и закройте глаза. Представьте, что вы — </a:t>
            </a:r>
            <a:r>
              <a:rPr lang="ru-RU" sz="1500" dirty="0" smtClean="0">
                <a:solidFill>
                  <a:srgbClr val="660066"/>
                </a:solidFill>
              </a:rPr>
              <a:t>сосулька. Напрягите </a:t>
            </a:r>
            <a:r>
              <a:rPr lang="ru-RU" sz="1500" dirty="0">
                <a:solidFill>
                  <a:srgbClr val="660066"/>
                </a:solidFill>
              </a:rPr>
              <a:t>все мышцы вашего тела: ладони, плечи, шею, корпус, живот, ягодицы, ноги. Запомните эти ощущения. Замрите в этой </a:t>
            </a:r>
            <a:r>
              <a:rPr lang="ru-RU" sz="1500" dirty="0" smtClean="0">
                <a:solidFill>
                  <a:srgbClr val="660066"/>
                </a:solidFill>
              </a:rPr>
              <a:t>позе, словно застывшая сосулька. Затем </a:t>
            </a:r>
            <a:r>
              <a:rPr lang="ru-RU" sz="1500" dirty="0">
                <a:solidFill>
                  <a:srgbClr val="660066"/>
                </a:solidFill>
              </a:rPr>
              <a:t>представьте, что под действием солнечного тепла вы начинаете медленно таять. Расслабляйте постепенно кисти рук, затем мышцы плеч, шеи, корпуса, ног и т.д. Запомните ощущения в состоянии расслабления. Выполняйте упражнение до достижения оптимального психоэмоционального состояния.</a:t>
            </a:r>
          </a:p>
          <a:p>
            <a:pPr marL="0" indent="0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132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192" cy="1012974"/>
          </a:xfrm>
        </p:spPr>
        <p:txBody>
          <a:bodyPr/>
          <a:lstStyle/>
          <a:p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>Упражнения, </a:t>
            </a:r>
            <a:r>
              <a:rPr lang="ru-RU" sz="2800" dirty="0" smtClean="0">
                <a:solidFill>
                  <a:srgbClr val="990099"/>
                </a:solidFill>
                <a:latin typeface="Monotype Corsiva" pitchFamily="66" charset="0"/>
              </a:rPr>
              <a:t>техники для саморегуляции эмоциональной сферы</a:t>
            </a:r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416824" cy="46805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990099"/>
                </a:solidFill>
                <a:latin typeface="Monotype Corsiva" pitchFamily="66" charset="0"/>
              </a:rPr>
              <a:t>Способы, связанные с воздействием словом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0066"/>
                </a:solidFill>
              </a:rPr>
              <a:t>Самоприказы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Самоприказ – это короткое, отрывистое распоряжение, сделанное самому себе. Применяйте самоприказ, когда убеждены, что надо вести себя определённым образом, но испытываете трудности с выполнением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«Разговаривать спокойно!», «Молчать, молчать!», «Не поддаваться на провокацию!» - это помогает сдерживать эмоции, вести себя достойно и соблюдать правила этики.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Сформулируйте самоприказ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Мысленно повторите  его несколько раз. Если можно, повторите его вслух.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0066"/>
                </a:solidFill>
              </a:rPr>
              <a:t>Самоодобрение, самопоощрение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Люди часто не получают положительной оценки своего поведения со стороны. Это – одна из причин увеличения нервозности, раздражения. Поэтому важно поощрять себя самим.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В случае даже незначительных успехов целесообразно хвалить себя, мысленно говоря: «Молодец!», «Умница!», «Здорово получилось!»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Находите возможность хвалить себя в течении рабочего дня не менее 3-5 раз</a:t>
            </a:r>
          </a:p>
          <a:p>
            <a:pPr>
              <a:buFontTx/>
              <a:buChar char="-"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05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87208" cy="1084982"/>
          </a:xfrm>
        </p:spPr>
        <p:txBody>
          <a:bodyPr/>
          <a:lstStyle/>
          <a:p>
            <a:r>
              <a:rPr lang="ru-RU" sz="2800" dirty="0">
                <a:solidFill>
                  <a:srgbClr val="660066"/>
                </a:solidFill>
                <a:latin typeface="Monotype Corsiva" pitchFamily="66" charset="0"/>
              </a:rPr>
              <a:t>Упражнения, </a:t>
            </a:r>
            <a:r>
              <a:rPr lang="ru-RU" sz="2800" dirty="0" smtClean="0">
                <a:solidFill>
                  <a:srgbClr val="660066"/>
                </a:solidFill>
                <a:latin typeface="Monotype Corsiva" pitchFamily="66" charset="0"/>
              </a:rPr>
              <a:t>техники для саморегуляции эмоциональной сферы</a:t>
            </a:r>
            <a:r>
              <a:rPr lang="ru-RU" sz="2800" dirty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660066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560840" cy="489654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990099"/>
                </a:solidFill>
                <a:latin typeface="Monotype Corsiva" pitchFamily="66" charset="0"/>
              </a:rPr>
              <a:t>Способы, связанные с визуализацией (использованием образов)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0066"/>
                </a:solidFill>
              </a:rPr>
              <a:t>Визуализация </a:t>
            </a:r>
            <a:r>
              <a:rPr lang="ru-RU" sz="1600" dirty="0" smtClean="0">
                <a:solidFill>
                  <a:srgbClr val="660066"/>
                </a:solidFill>
              </a:rPr>
              <a:t>– мысленное представление, проигрывание образов. Она активно воздействует на всю систему чувств и представлений.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0066"/>
                </a:solidFill>
              </a:rPr>
              <a:t>«Отрезать!», «Отрубить!»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способ визуализации, пригодный для работы с негативными мыслями («у меня опять ничего не выйдет..», «всё это без толку..»). Как только почувствуете, что вас посетила подобная мысль – немедленно «отрежьте ее и отбросьте», сделав для этого резкий «отрезающий»</a:t>
            </a:r>
            <a:endParaRPr lang="ru-RU" sz="16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жест левой рукой и зрительно представив, как вы отрезаете эту мысль и отбрасываете её в сторону. После этого поместите на место удалённой мысли другую, позитивную мысль.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0066"/>
                </a:solidFill>
              </a:rPr>
              <a:t>Преувеличение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Как только в голову закралась негативная мысль – преувеличьте её до абсурда, сделайте её смешной.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0066"/>
                </a:solidFill>
              </a:rPr>
              <a:t>Признание своих достоинств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660066"/>
                </a:solidFill>
              </a:rPr>
              <a:t>Помогает при излишней самокритичности. Одно из «противоядий» - осознать, что вы – так же, как и другие люди не можете и не должны быть совершенными. Но вы достаточно хороши для того, чтобы жить, радоваться и, конечно, быть успешными. </a:t>
            </a:r>
          </a:p>
        </p:txBody>
      </p:sp>
    </p:spTree>
    <p:extLst>
      <p:ext uri="{BB962C8B-B14F-4D97-AF65-F5344CB8AC3E}">
        <p14:creationId xmlns:p14="http://schemas.microsoft.com/office/powerpoint/2010/main" val="2004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55160" cy="1012974"/>
          </a:xfrm>
        </p:spPr>
        <p:txBody>
          <a:bodyPr/>
          <a:lstStyle/>
          <a:p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>Упражнения, </a:t>
            </a:r>
            <a:r>
              <a:rPr lang="ru-RU" sz="2800" dirty="0" smtClean="0">
                <a:solidFill>
                  <a:srgbClr val="990099"/>
                </a:solidFill>
                <a:latin typeface="Monotype Corsiva" pitchFamily="66" charset="0"/>
              </a:rPr>
              <a:t>техники для саморегуляции эмоциональной сферы</a:t>
            </a:r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1753569"/>
            <a:ext cx="3168352" cy="469976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660066"/>
                </a:solidFill>
              </a:rPr>
              <a:t>Самый самоподдерживающий приём: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660066"/>
                </a:solidFill>
              </a:rPr>
              <a:t>Каждый день, когда вы стоите перед зеркалом и собираетесь на работу, уверенно смотрите в зеркало, прямо в глаза самому себе и говорите не менее трёх раз: «Я, конечно, не совершенство но достаточно хороша!» При этом хорошо, если вы улыбнётесь себе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700808"/>
            <a:ext cx="3898776" cy="4425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1\Рабочий стол\профессиональное выгорание\1do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39041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59216" cy="1084982"/>
          </a:xfrm>
        </p:spPr>
        <p:txBody>
          <a:bodyPr/>
          <a:lstStyle/>
          <a:p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>Упражнения, </a:t>
            </a:r>
            <a:r>
              <a:rPr lang="ru-RU" sz="2800" dirty="0" smtClean="0">
                <a:solidFill>
                  <a:srgbClr val="990099"/>
                </a:solidFill>
                <a:latin typeface="Monotype Corsiva" pitchFamily="66" charset="0"/>
              </a:rPr>
              <a:t>техники для саморегуляции эмоциональной сферы</a:t>
            </a:r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211144" cy="4569371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rgbClr val="660066"/>
                </a:solidFill>
              </a:rPr>
              <a:t>Таблица «Помоги себе сам»</a:t>
            </a:r>
            <a:r>
              <a:rPr lang="ru-RU" sz="1400" dirty="0">
                <a:solidFill>
                  <a:srgbClr val="660066"/>
                </a:solidFill>
              </a:rPr>
              <a:t/>
            </a:r>
            <a:br>
              <a:rPr lang="ru-RU" sz="1400" dirty="0">
                <a:solidFill>
                  <a:srgbClr val="660066"/>
                </a:solidFill>
              </a:rPr>
            </a:br>
            <a:r>
              <a:rPr lang="ru-RU" sz="1400" dirty="0">
                <a:solidFill>
                  <a:srgbClr val="660066"/>
                </a:solidFill>
              </a:rPr>
              <a:t>Неправильно распределенная энергия и неумение вовремя выходить из ролей, сдерживание негативных эмоций приводит к психосоматическим проявлениям. </a:t>
            </a:r>
            <a:br>
              <a:rPr lang="ru-RU" sz="1400" dirty="0">
                <a:solidFill>
                  <a:srgbClr val="660066"/>
                </a:solidFill>
              </a:rPr>
            </a:br>
            <a:endParaRPr lang="ru-RU" sz="1400" dirty="0" smtClean="0">
              <a:solidFill>
                <a:srgbClr val="660066"/>
              </a:solidFill>
            </a:endParaRPr>
          </a:p>
        </p:txBody>
      </p:sp>
      <p:pic>
        <p:nvPicPr>
          <p:cNvPr id="6" name="Рисунок 5" descr="http://ped-kopilka.ru/upload/blogs2/2017/1/26903_39aac5e1b88895be670713bde0c0c10e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106666" cy="3946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8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Упражнения, </a:t>
            </a:r>
            <a:r>
              <a:rPr lang="ru-RU" sz="2800" dirty="0" smtClean="0"/>
              <a:t>техники для саморегуляции эмоциональной сферы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44824"/>
            <a:ext cx="7211144" cy="4281339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/>
              <a:t>Упражнение «Удовольствие»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Одним из распространенных стереотипов житейской психогигиены является представление о том, что лучшим способом отдыха и восстановления являются наши увлечения, любимые занятия, хобби. Число их обычно ограничено, т. к. у большинства людей есть не более 1-2 хобби. Многие из таких занятий требуют особых условий, времени или состояния самого человека. Однако, существует много других возможностей отдохнуть и восстановить свои силы. 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Напишите на листе бумаги </a:t>
            </a:r>
            <a:r>
              <a:rPr lang="ru-RU" sz="1400" dirty="0"/>
              <a:t>10 видов повседневной деятельности, которые приносят </a:t>
            </a:r>
            <a:r>
              <a:rPr lang="ru-RU" sz="1400" dirty="0" smtClean="0"/>
              <a:t>вам удовольствие</a:t>
            </a:r>
            <a:r>
              <a:rPr lang="ru-RU" sz="1400" dirty="0"/>
              <a:t>. Затем </a:t>
            </a:r>
            <a:r>
              <a:rPr lang="ru-RU" sz="1400" dirty="0" smtClean="0"/>
              <a:t>проранжируйте  </a:t>
            </a:r>
            <a:r>
              <a:rPr lang="ru-RU" sz="1400" dirty="0"/>
              <a:t>их по степени удовольствия. </a:t>
            </a:r>
            <a:r>
              <a:rPr lang="ru-RU" sz="1400" dirty="0" smtClean="0"/>
              <a:t>Ваши большие и маленькие «удовольствия» - и </a:t>
            </a:r>
            <a:r>
              <a:rPr lang="ru-RU" sz="1400" dirty="0"/>
              <a:t>есть ресурс, который можно использовать как «скорую помощь» для восстановления сил.</a:t>
            </a:r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983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990099"/>
                </a:solidFill>
                <a:latin typeface="Monotype Corsiva" pitchFamily="66" charset="0"/>
              </a:rPr>
              <a:t>Притча о  </a:t>
            </a:r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>каменотесах</a:t>
            </a:r>
            <a:b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1052736"/>
            <a:ext cx="396044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1300" dirty="0">
                <a:solidFill>
                  <a:srgbClr val="660066"/>
                </a:solidFill>
              </a:rPr>
              <a:t>Однажды по пыльной дороге шел путник и за поворотом, на самом солнцепеке, в пыли, увидел человека, тесавшего огромный камень. Человек тесал камень и очень горько плакал… </a:t>
            </a:r>
            <a:br>
              <a:rPr lang="ru-RU" sz="1300" dirty="0">
                <a:solidFill>
                  <a:srgbClr val="660066"/>
                </a:solidFill>
              </a:rPr>
            </a:br>
            <a:r>
              <a:rPr lang="ru-RU" sz="1300" dirty="0">
                <a:solidFill>
                  <a:srgbClr val="660066"/>
                </a:solidFill>
              </a:rPr>
              <a:t>Путник спросил у него, почему он плачет, и человек сказал, что он самый несчастный на земле и у него самая тяжелая работа на свете. Каждый день он вынужден тесать огромные камни, зарабатывать жалкие гроши, которых едва хватает на то, чтобы кормиться. Путник дал ему монетку и пошел дальше. </a:t>
            </a:r>
            <a:br>
              <a:rPr lang="ru-RU" sz="1300" dirty="0">
                <a:solidFill>
                  <a:srgbClr val="660066"/>
                </a:solidFill>
              </a:rPr>
            </a:br>
            <a:r>
              <a:rPr lang="ru-RU" sz="1300" dirty="0">
                <a:solidFill>
                  <a:srgbClr val="660066"/>
                </a:solidFill>
              </a:rPr>
              <a:t>И за следующим поворотом дороги увидел еще одного человека, который тоже тесал огромный камень, но не плакал, а был сосредоточен на работе. И у него путник спросил, что он делает, и каменотес сказал, что работает. Каждый день он приходит на это место и обтесывает свой камень. Это тяжелая работа, но он ей рад, а денег, что ему платят, вполне хватает на то, чтобы прокормить семью. Путник похвалил его, дал монетку и пошел дальше.</a:t>
            </a:r>
            <a:br>
              <a:rPr lang="ru-RU" sz="1300" dirty="0">
                <a:solidFill>
                  <a:srgbClr val="660066"/>
                </a:solidFill>
              </a:rPr>
            </a:br>
            <a:r>
              <a:rPr lang="ru-RU" sz="1300" dirty="0">
                <a:solidFill>
                  <a:srgbClr val="660066"/>
                </a:solidFill>
              </a:rPr>
              <a:t>И за следующим поворотом дороги увидел еще одного каменотеса, который в жаре и пыли тесал огромный камень и пел радостную, веселую песню. Путник изумился. «Что ты делаешь?!!» – спросил он. Человек поднял голову, и путник увидел его счастливое лицо. «Разве ты не видишь ? Я строю храм!»</a:t>
            </a:r>
          </a:p>
          <a:p>
            <a:pPr marL="0" indent="0">
              <a:buNone/>
            </a:pPr>
            <a:endParaRPr lang="ru-RU" sz="1400" dirty="0" smtClean="0">
              <a:solidFill>
                <a:srgbClr val="660066"/>
              </a:solidFill>
            </a:endParaRPr>
          </a:p>
        </p:txBody>
      </p:sp>
      <p:pic>
        <p:nvPicPr>
          <p:cNvPr id="6146" name="Picture 2" descr="C:\Documents and Settings\1\Рабочий стол\профессиональное выгорание\12574e69374d27d23e935fe810171d4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5247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87624" y="1420906"/>
            <a:ext cx="6912767" cy="4036155"/>
            <a:chOff x="409156" y="-1763117"/>
            <a:chExt cx="9014862" cy="58182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9156" y="-1763117"/>
              <a:ext cx="9014862" cy="79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86332" y="620688"/>
            <a:ext cx="41713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Monotype Corsiva" pitchFamily="66" charset="0"/>
              </a:rPr>
              <a:t>Информационные источники</a:t>
            </a:r>
          </a:p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340768"/>
            <a:ext cx="5400600" cy="34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u="sng" dirty="0">
                <a:hlinkClick r:id="rId2"/>
              </a:rPr>
              <a:t>http://ped-kopilka.ru/</a:t>
            </a:r>
            <a:r>
              <a:rPr lang="ru-RU" dirty="0"/>
              <a:t> </a:t>
            </a:r>
          </a:p>
          <a:p>
            <a:r>
              <a:rPr lang="ru-RU" u="sng" dirty="0">
                <a:hlinkClick r:id="rId3"/>
              </a:rPr>
              <a:t>https://dohcolonoc.ru/</a:t>
            </a:r>
            <a:r>
              <a:rPr lang="ru-RU" dirty="0"/>
              <a:t> </a:t>
            </a:r>
          </a:p>
          <a:p>
            <a:r>
              <a:rPr lang="ru-RU" u="sng" dirty="0">
                <a:hlinkClick r:id="rId4"/>
              </a:rPr>
              <a:t>https://nsportal.ru/vuz/psikhologicheskie-nauki/library/2015/01/17/trening-emotsionalnoe-vygoranie-pedagogov-dou</a:t>
            </a:r>
            <a:r>
              <a:rPr lang="ru-RU" dirty="0"/>
              <a:t>  </a:t>
            </a:r>
          </a:p>
          <a:p>
            <a:r>
              <a:rPr lang="ru-RU" u="sng" dirty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mdou-35.ucoz.ru/psiholog/konsyltagii/sbornik_rekomendacij_psikholog.pdf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u="sng" dirty="0">
                <a:hlinkClick r:id="rId6"/>
              </a:rPr>
              <a:t>https://nsportal.ru/</a:t>
            </a:r>
            <a:r>
              <a:rPr lang="ru-RU" dirty="0"/>
              <a:t> </a:t>
            </a: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источник шаблона: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Фокина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Лидия Петровна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rgbClr val="990099"/>
                </a:solidFill>
                <a:latin typeface="Monotype Corsiva" pitchFamily="66" charset="0"/>
              </a:rPr>
              <a:t>Эмоциональное истощение — основная составляющая профессионального выгорания.</a:t>
            </a:r>
            <a:r>
              <a:rPr lang="ru-RU" sz="2400" dirty="0">
                <a:solidFill>
                  <a:srgbClr val="990099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99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7571184" cy="4565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90623"/>
            <a:ext cx="4104456" cy="438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0066"/>
                </a:solidFill>
              </a:rPr>
              <a:t>Синдром эмоционального выгорания </a:t>
            </a:r>
            <a:r>
              <a:rPr lang="ru-RU" dirty="0">
                <a:solidFill>
                  <a:srgbClr val="660066"/>
                </a:solidFill>
              </a:rPr>
              <a:t>– это неблагоприятная реакция специалиста на рабочие нагрузки, включающая в себя психологические, психофизиологические и поведенческие компоненты</a:t>
            </a:r>
            <a:r>
              <a:rPr lang="ru-RU" dirty="0" smtClean="0">
                <a:solidFill>
                  <a:srgbClr val="660066"/>
                </a:solidFill>
              </a:rPr>
              <a:t>.</a:t>
            </a:r>
          </a:p>
          <a:p>
            <a:endParaRPr lang="ru-RU" dirty="0">
              <a:solidFill>
                <a:srgbClr val="660066"/>
              </a:solidFill>
            </a:endParaRPr>
          </a:p>
          <a:p>
            <a:r>
              <a:rPr lang="ru-RU" dirty="0">
                <a:solidFill>
                  <a:srgbClr val="660066"/>
                </a:solidFill>
              </a:rPr>
              <a:t>Эмоциональное выгорание относится к числу феноменов профессиональной деформации и развивается, как правило, у специалистов, которым по роду службы положено много общаться с другими людьми.</a:t>
            </a:r>
          </a:p>
          <a:p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1027" name="Picture 3" descr="C:\Documents and Settings\1\Рабочий стол\профессиональное выгорание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39" y="1847744"/>
            <a:ext cx="366873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740224" cy="4536504"/>
          </a:xfrm>
        </p:spPr>
        <p:txBody>
          <a:bodyPr/>
          <a:lstStyle/>
          <a:p>
            <a:r>
              <a:rPr lang="ru-RU" sz="2100" dirty="0">
                <a:solidFill>
                  <a:srgbClr val="660066"/>
                </a:solidFill>
              </a:rPr>
              <a:t>Понятие </a:t>
            </a:r>
            <a:r>
              <a:rPr lang="ru-RU" sz="2100" b="1" dirty="0">
                <a:solidFill>
                  <a:srgbClr val="660066"/>
                </a:solidFill>
              </a:rPr>
              <a:t>«эмоциональное выгорание»</a:t>
            </a:r>
            <a:r>
              <a:rPr lang="ru-RU" sz="2100" dirty="0">
                <a:solidFill>
                  <a:srgbClr val="660066"/>
                </a:solidFill>
              </a:rPr>
              <a:t> ввел американский психиатр Х. Фрейденбергер в 1974 году для характеристики психического состояния здоровых людей, которые интенсивно общаясь с другими людьми, постоянно находятся в эмоционально перегруженной атмосфере при предоставлении профессиональной помощи</a:t>
            </a:r>
          </a:p>
          <a:p>
            <a:endParaRPr lang="ru-RU" sz="2000" dirty="0"/>
          </a:p>
        </p:txBody>
      </p:sp>
      <p:pic>
        <p:nvPicPr>
          <p:cNvPr id="2050" name="Picture 2" descr="C:\Documents and Settings\1\Рабочий стол\профессиональное выгорание\fb-post-id-505367082848886_1068428866542702-image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7890"/>
            <a:ext cx="3118429" cy="46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06613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Стадии синдрома: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355160" cy="460851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990099"/>
                </a:solidFill>
                <a:latin typeface="Monotype Corsiva" pitchFamily="66" charset="0"/>
              </a:rPr>
              <a:t>Первая стадия: </a:t>
            </a:r>
            <a:r>
              <a:rPr lang="ru-RU" sz="2400" dirty="0">
                <a:solidFill>
                  <a:srgbClr val="660066"/>
                </a:solidFill>
              </a:rPr>
              <a:t>на уровне произвольного поведения: забывание некоторых моментов, говоря бытовым языком, провалы в памяти относительно выполнения каких- либо двигательных действий ( например: внесена нужная запись или нет в документацию) Обычно на эти первые симптомы мало кто обращает внимание, называется это в шутку девичьей памятью или склерозом. В зависимости от характера деятельности, величины нервно-психических нагрузок и личностных особенностей специалиста первая фаза может формироваться в течение трех-пяти лет.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128792" cy="994122"/>
          </a:xfrm>
        </p:spPr>
        <p:txBody>
          <a:bodyPr/>
          <a:lstStyle/>
          <a:p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Вторая стадия: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499176" cy="4425355"/>
          </a:xfrm>
        </p:spPr>
        <p:txBody>
          <a:bodyPr/>
          <a:lstStyle/>
          <a:p>
            <a:pPr marL="0" indent="0">
              <a:buNone/>
            </a:pPr>
            <a:r>
              <a:rPr lang="ru-RU" sz="2100" dirty="0" smtClean="0">
                <a:solidFill>
                  <a:srgbClr val="660066"/>
                </a:solidFill>
              </a:rPr>
              <a:t>На </a:t>
            </a:r>
            <a:r>
              <a:rPr lang="ru-RU" sz="2100" dirty="0">
                <a:solidFill>
                  <a:srgbClr val="660066"/>
                </a:solidFill>
              </a:rPr>
              <a:t>ней наблюдается снижение интереса к работе, потребности в общении( в том числе дома и с друзьями)не хочется видеть тех с кем педагог общается по ряду </a:t>
            </a:r>
            <a:r>
              <a:rPr lang="ru-RU" sz="2100" dirty="0" smtClean="0">
                <a:solidFill>
                  <a:srgbClr val="660066"/>
                </a:solidFill>
              </a:rPr>
              <a:t>деятельности(воспитанники </a:t>
            </a:r>
            <a:r>
              <a:rPr lang="ru-RU" sz="2100" dirty="0">
                <a:solidFill>
                  <a:srgbClr val="660066"/>
                </a:solidFill>
              </a:rPr>
              <a:t>их родители), в четверг ощущение что уже пятница, неделя длится нескончаемо, настроение апатии к концу недели, появление устойчивых соматических симптомов( нет сил, энергии, особенно к концу недели, головные боли по вечерам, мертвый сон без сновидений, увеличение  числа простудных заболеваний). Повышенная раздражительность, человек заводится с полу оборота, хотя раньше подобного за собой не замечал. Период формирования данной стадии- в среднем от пяти до пятнадцати лет.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16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55160" cy="720080"/>
          </a:xfrm>
        </p:spPr>
        <p:txBody>
          <a:bodyPr/>
          <a:lstStyle/>
          <a:p>
            <a:r>
              <a:rPr lang="ru-RU" dirty="0">
                <a:solidFill>
                  <a:srgbClr val="990099"/>
                </a:solidFill>
                <a:latin typeface="Monotype Corsiva" pitchFamily="66" charset="0"/>
              </a:rPr>
              <a:t>Третья стадия:</a:t>
            </a:r>
            <a:endParaRPr lang="ru-RU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272808" cy="4824536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660066"/>
                </a:solidFill>
              </a:rPr>
              <a:t>Собственное </a:t>
            </a:r>
            <a:r>
              <a:rPr lang="ru-RU" sz="2800" dirty="0">
                <a:solidFill>
                  <a:srgbClr val="660066"/>
                </a:solidFill>
              </a:rPr>
              <a:t>личностное выгорание, полная потеря интереса к работе и жизни вообще, эмоциональное безразличие, ощущение постоянного отсутствия сил. Человек стремится к уединению. На этой стадии ему гораздо приятнее общаться с животными и природой, чем с людьми. Стадия может формироваться от десяти до двадцати </a:t>
            </a:r>
            <a:r>
              <a:rPr lang="ru-RU" sz="2800" dirty="0" smtClean="0">
                <a:solidFill>
                  <a:srgbClr val="660066"/>
                </a:solidFill>
              </a:rPr>
              <a:t>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3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55160" cy="864096"/>
          </a:xfrm>
        </p:spPr>
        <p:txBody>
          <a:bodyPr/>
          <a:lstStyle/>
          <a:p>
            <a:r>
              <a:rPr lang="ru-RU" sz="3600" dirty="0" smtClean="0">
                <a:solidFill>
                  <a:srgbClr val="990099"/>
                </a:solidFill>
                <a:latin typeface="Monotype Corsiva" pitchFamily="66" charset="0"/>
              </a:rPr>
              <a:t>Причины возникновения:</a:t>
            </a:r>
            <a:endParaRPr lang="ru-RU" sz="36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196752"/>
            <a:ext cx="3672408" cy="482453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660066"/>
                </a:solidFill>
              </a:rPr>
              <a:t>Повышенная ответственность, связанная с </a:t>
            </a:r>
            <a:r>
              <a:rPr lang="ru-RU" sz="1800" b="1" dirty="0">
                <a:solidFill>
                  <a:srgbClr val="660066"/>
                </a:solidFill>
              </a:rPr>
              <a:t>профессиональными обязанностями</a:t>
            </a:r>
            <a:r>
              <a:rPr lang="ru-RU" sz="1800" dirty="0">
                <a:solidFill>
                  <a:srgbClr val="660066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660066"/>
                </a:solidFill>
              </a:rPr>
              <a:t>-Постоянный контроль ситуации.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660066"/>
                </a:solidFill>
              </a:rPr>
              <a:t>-Необходимость постоянно поддерживать свою компетентность.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660066"/>
                </a:solidFill>
              </a:rPr>
              <a:t>-Недостаточно быстрая адаптация к новому в образовательном процессе.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660066"/>
                </a:solidFill>
              </a:rPr>
              <a:t>-Неуверенность в своих силах.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660066"/>
                </a:solidFill>
              </a:rPr>
              <a:t>-Неожиданно возникающие конфликтные ситуации.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660066"/>
                </a:solidFill>
              </a:rPr>
              <a:t>-Социально-экономическая незащищенность педагога, вынужденная подработка.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660066"/>
                </a:solidFill>
              </a:rPr>
              <a:t>-Низкая заработная плата.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772816"/>
            <a:ext cx="3538736" cy="43533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1\Рабочий стол\профессиональное выгорание\sadness-clipart-teacher-4.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24" y="1556792"/>
            <a:ext cx="34160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22114"/>
          </a:xfrm>
        </p:spPr>
        <p:txBody>
          <a:bodyPr/>
          <a:lstStyle/>
          <a:p>
            <a:r>
              <a:rPr lang="ru-RU" sz="2400" b="1" dirty="0">
                <a:solidFill>
                  <a:srgbClr val="990099"/>
                </a:solidFill>
                <a:latin typeface="Monotype Corsiva" pitchFamily="66" charset="0"/>
              </a:rPr>
              <a:t>Последствия эмоционального выгорания педагогов могут проявляться в различных сферах:</a:t>
            </a:r>
            <a:r>
              <a:rPr lang="ru-RU" sz="2400" dirty="0">
                <a:solidFill>
                  <a:srgbClr val="990099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1268760"/>
            <a:ext cx="4176464" cy="4968552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rgbClr val="660066"/>
                </a:solidFill>
              </a:rPr>
              <a:t>межличностные последствия </a:t>
            </a:r>
            <a:r>
              <a:rPr lang="ru-RU" sz="1400" dirty="0">
                <a:solidFill>
                  <a:srgbClr val="660066"/>
                </a:solidFill>
              </a:rPr>
              <a:t>проявляются в профессиональных, семейных отношениях, а именно в конфликтах с коллегами, администрацией , воспитанниками и родителями, в раздражительности и эмоциональной истощенности;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660066"/>
                </a:solidFill>
              </a:rPr>
              <a:t>• </a:t>
            </a:r>
            <a:r>
              <a:rPr lang="ru-RU" sz="1400" b="1" dirty="0">
                <a:solidFill>
                  <a:srgbClr val="660066"/>
                </a:solidFill>
              </a:rPr>
              <a:t>установочные последствия </a:t>
            </a:r>
            <a:r>
              <a:rPr lang="ru-RU" sz="1400" dirty="0">
                <a:solidFill>
                  <a:srgbClr val="660066"/>
                </a:solidFill>
              </a:rPr>
              <a:t>проявляются в негативных установках по отношению к детям, работе вообще, коллективу, к себе лично, которые ведут к снижению лояльности сотрудников;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660066"/>
                </a:solidFill>
              </a:rPr>
              <a:t>•</a:t>
            </a:r>
            <a:r>
              <a:rPr lang="ru-RU" sz="1400" b="1" dirty="0">
                <a:solidFill>
                  <a:srgbClr val="660066"/>
                </a:solidFill>
              </a:rPr>
              <a:t> поведенческие </a:t>
            </a:r>
            <a:r>
              <a:rPr lang="ru-RU" sz="1400" b="1" dirty="0" smtClean="0">
                <a:solidFill>
                  <a:srgbClr val="660066"/>
                </a:solidFill>
              </a:rPr>
              <a:t>последствия: </a:t>
            </a:r>
            <a:r>
              <a:rPr lang="ru-RU" sz="1400" dirty="0" smtClean="0">
                <a:solidFill>
                  <a:srgbClr val="660066"/>
                </a:solidFill>
              </a:rPr>
              <a:t>педагог </a:t>
            </a:r>
            <a:r>
              <a:rPr lang="ru-RU" sz="1400" dirty="0">
                <a:solidFill>
                  <a:srgbClr val="660066"/>
                </a:solidFill>
              </a:rPr>
              <a:t>выбирает неконструктивные и неадекватные ситуации модели поведения, вызывая тем самым нарастание напряженности вокруг себя и, как следствие, – снижение качества работы и межличностного взаимодействия, потребность в употреблении психоактивных веществ;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660066"/>
                </a:solidFill>
              </a:rPr>
              <a:t>•</a:t>
            </a:r>
            <a:r>
              <a:rPr lang="ru-RU" sz="1400" b="1" dirty="0">
                <a:solidFill>
                  <a:srgbClr val="660066"/>
                </a:solidFill>
              </a:rPr>
              <a:t> психофизиологические последствия </a:t>
            </a:r>
            <a:r>
              <a:rPr lang="ru-RU" sz="1400" dirty="0">
                <a:solidFill>
                  <a:srgbClr val="660066"/>
                </a:solidFill>
              </a:rPr>
              <a:t>находят выражение в расстройствах психосоматики, которые могут проявляться как в виде изнурительных головных болей, так и в форме бессонницы.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Documents and Settings\1\Рабочий стол\профессиональное выгорание\ah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277480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9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48872" cy="936104"/>
          </a:xfrm>
        </p:spPr>
        <p:txBody>
          <a:bodyPr/>
          <a:lstStyle/>
          <a:p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>Упражнения, </a:t>
            </a:r>
            <a:r>
              <a:rPr lang="ru-RU" sz="2800" dirty="0" smtClean="0">
                <a:solidFill>
                  <a:srgbClr val="990099"/>
                </a:solidFill>
                <a:latin typeface="Monotype Corsiva" pitchFamily="66" charset="0"/>
              </a:rPr>
              <a:t>техники для саморегуляции эмоциональной сферы</a:t>
            </a:r>
            <a: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990099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7272808" cy="446449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Способы</a:t>
            </a:r>
            <a:r>
              <a:rPr lang="ru-RU" sz="2400" dirty="0">
                <a:solidFill>
                  <a:srgbClr val="990099"/>
                </a:solidFill>
                <a:latin typeface="Monotype Corsiva" pitchFamily="66" charset="0"/>
              </a:rPr>
              <a:t>, связанные с управлением 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дыханием:  (дыхание диафрагмальное)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660066"/>
                </a:solidFill>
              </a:rPr>
              <a:t>Способ 1</a:t>
            </a:r>
            <a:r>
              <a:rPr lang="ru-RU" sz="2100" dirty="0" smtClean="0">
                <a:solidFill>
                  <a:srgbClr val="660066"/>
                </a:solidFill>
              </a:rPr>
              <a:t>. На счёт 1-2-3-4 делайте  медленный глубокий вдох (при этом живот выпячивается вперёд, а грудная клетка неподвижна)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rgbClr val="660066"/>
                </a:solidFill>
              </a:rPr>
              <a:t>На следующие четыре счёта проводится задержка дыхания.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rgbClr val="660066"/>
                </a:solidFill>
              </a:rPr>
              <a:t>Затем плавный выдох на счёт 1-2-3-4-5-6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rgbClr val="660066"/>
                </a:solidFill>
              </a:rPr>
              <a:t>Снова задержка перед следующим вдохом на счёт 1-2-3-4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rgbClr val="660066"/>
                </a:solidFill>
              </a:rPr>
              <a:t>Уже через 3-5 минут такого дыхания вы заметите, что ваше состояние стало заметно спокойнее.</a:t>
            </a:r>
          </a:p>
          <a:p>
            <a:pPr marL="0" indent="0">
              <a:buNone/>
            </a:pPr>
            <a:endParaRPr lang="ru-RU" sz="21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1136</Words>
  <Application>Microsoft Office PowerPoint</Application>
  <PresentationFormat>Экран (4:3)</PresentationFormat>
  <Paragraphs>106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Презентация PowerPoint</vt:lpstr>
      <vt:lpstr>Эмоциональное истощение — основная составляющая профессионального выгорания. </vt:lpstr>
      <vt:lpstr>Презентация PowerPoint</vt:lpstr>
      <vt:lpstr>Стадии синдрома:</vt:lpstr>
      <vt:lpstr>Вторая стадия:</vt:lpstr>
      <vt:lpstr>Третья стадия:</vt:lpstr>
      <vt:lpstr>Причины возникновения:</vt:lpstr>
      <vt:lpstr>Последствия эмоционального выгорания педагогов могут проявляться в различных сферах: </vt:lpstr>
      <vt:lpstr>Упражнения, техники для саморегуляции эмоциональной сферы </vt:lpstr>
      <vt:lpstr>Упражнения, техники для саморегуляции эмоциональной сферы </vt:lpstr>
      <vt:lpstr>Упражнения, техники для саморегуляции эмоциональной сферы </vt:lpstr>
      <vt:lpstr>Упражнения, техники для саморегуляции эмоциональной сферы </vt:lpstr>
      <vt:lpstr>Упражнения, техники для саморегуляции эмоциональной сферы </vt:lpstr>
      <vt:lpstr>Упражнения, техники для саморегуляции эмоциональной сферы </vt:lpstr>
      <vt:lpstr>Упражнения, техники для саморегуляции эмоциональной сферы </vt:lpstr>
      <vt:lpstr>Упражнения, техники для саморегуляции эмоциональной сферы </vt:lpstr>
      <vt:lpstr>Упражнения, техники для саморегуляции эмоциональной сферы </vt:lpstr>
      <vt:lpstr>Притча о  каменотесах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Nepomnachih</cp:lastModifiedBy>
  <cp:revision>73</cp:revision>
  <dcterms:created xsi:type="dcterms:W3CDTF">2014-07-06T18:18:01Z</dcterms:created>
  <dcterms:modified xsi:type="dcterms:W3CDTF">2019-02-21T05:14:00Z</dcterms:modified>
</cp:coreProperties>
</file>