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2" r:id="rId5"/>
    <p:sldId id="275" r:id="rId6"/>
    <p:sldId id="259" r:id="rId7"/>
    <p:sldId id="260" r:id="rId8"/>
    <p:sldId id="261" r:id="rId9"/>
    <p:sldId id="262" r:id="rId10"/>
    <p:sldId id="263" r:id="rId11"/>
    <p:sldId id="27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6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765D-B568-436C-BE9D-0D470CB5C85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160-7B5D-4FBA-9D4A-4DF7E8F98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765D-B568-436C-BE9D-0D470CB5C85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160-7B5D-4FBA-9D4A-4DF7E8F98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765D-B568-436C-BE9D-0D470CB5C85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160-7B5D-4FBA-9D4A-4DF7E8F98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765D-B568-436C-BE9D-0D470CB5C85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160-7B5D-4FBA-9D4A-4DF7E8F98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765D-B568-436C-BE9D-0D470CB5C85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160-7B5D-4FBA-9D4A-4DF7E8F98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765D-B568-436C-BE9D-0D470CB5C85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160-7B5D-4FBA-9D4A-4DF7E8F98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765D-B568-436C-BE9D-0D470CB5C85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160-7B5D-4FBA-9D4A-4DF7E8F98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765D-B568-436C-BE9D-0D470CB5C85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160-7B5D-4FBA-9D4A-4DF7E8F98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765D-B568-436C-BE9D-0D470CB5C85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160-7B5D-4FBA-9D4A-4DF7E8F98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765D-B568-436C-BE9D-0D470CB5C85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160-7B5D-4FBA-9D4A-4DF7E8F98A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765D-B568-436C-BE9D-0D470CB5C85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12160-7B5D-4FBA-9D4A-4DF7E8F98A51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570765D-B568-436C-BE9D-0D470CB5C850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B12160-7B5D-4FBA-9D4A-4DF7E8F98A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04665"/>
            <a:ext cx="711718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Технологии развития связной речи</a:t>
            </a:r>
            <a:endParaRPr lang="ru-RU" sz="44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5301208"/>
            <a:ext cx="3024336" cy="1224136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Абакумова С.С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учитель-логопед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Картинки по запросу технологии развития связной реч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6048013" cy="254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548680"/>
            <a:ext cx="7772400" cy="12241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Составление рифмованных текстов – лимериков.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14400" y="2132856"/>
            <a:ext cx="7772400" cy="2880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u="sng" dirty="0" smtClean="0">
                <a:solidFill>
                  <a:srgbClr val="0070C0"/>
                </a:solidFill>
                <a:latin typeface="Georgia" panose="02040502050405020303" pitchFamily="18" charset="0"/>
              </a:rPr>
              <a:t>Лимерик</a:t>
            </a:r>
            <a:r>
              <a:rPr lang="ru-RU" sz="2000" b="1" dirty="0" smtClean="0">
                <a:latin typeface="Georgia" panose="02040502050405020303" pitchFamily="18" charset="0"/>
              </a:rPr>
              <a:t> –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короткое стихотворение из пяти строк, написанное в жанре нонсенса (нелепицы).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Назван в честь ирландского города Лимерик.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Эдвард Лир (1812 – 1888) – поэт и художник, непревзойденный мастер этого жанра.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1266" name="Picture 2" descr="Картинки по запросу лимерик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39" y="4797152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Игровые задания и упражнения для составления рифмованных </a:t>
            </a:r>
            <a:r>
              <a:rPr lang="ru-RU" sz="2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текстов (с 3 лет)</a:t>
            </a:r>
            <a:endParaRPr lang="ru-RU" sz="2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Georgia" panose="02040502050405020303" pitchFamily="18" charset="0"/>
              </a:rPr>
              <a:t>«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Складный картинки»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«Доскажи словечко»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«Склад-</a:t>
            </a:r>
            <a:r>
              <a:rPr lang="ru-RU" sz="20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несклад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Чистоговорки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«Дразнилки»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«Сочини дальше»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 descr="Картинки по запросу ска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3622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1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Характеристика текста лимерика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060848"/>
            <a:ext cx="7772400" cy="288032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стихотворение из пяти строчек: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первые две строчки рифмуются между собой.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третья и четвертая строчки рифмуются между собой.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пятая содержит вывод и не рифмуется.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286863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Модель составления лимерика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570161"/>
              </p:ext>
            </p:extLst>
          </p:nvPr>
        </p:nvGraphicFramePr>
        <p:xfrm>
          <a:off x="914400" y="1916834"/>
          <a:ext cx="7772400" cy="3716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/>
              </a:tblGrid>
              <a:tr h="662473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Жил-был объект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62473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Какой?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62473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Что делал?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62473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С кем общался?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62473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2060"/>
                          </a:solidFill>
                        </a:rPr>
                        <a:t>Вывод (утверждение или мораль)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Пример лимерика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Снежинка – картинка; летала – порхала.</a:t>
            </a:r>
          </a:p>
          <a:p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Жила-была снежинка,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Красивая, как картинка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По воздуху она летала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Как бабочка порхала.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Вот какая зимняя бабочка!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13175"/>
            <a:ext cx="2168461" cy="167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Наши «шедевры»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377949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 лесу на ветках ели сидели… фонари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 понял же я сразу, что это снегири.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Вдруг фонари запели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 в чащу улетели.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Вот какие необычные фонари!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Жила-была мышка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Звала ее мама малышка.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Ночью она бежала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 в темноте пропала.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Надо было взять фонарик!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(Не бегай, мышка, по ночам!)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4250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90492"/>
            <a:ext cx="1639069" cy="163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Составление сказок по методу «Каталога»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773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Построение связного текста сказочного содержания с помощью наугад выбранных носителей (героев, предметов и т.д.)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Метод создан для снятия стереотипов  в придумывании сказочных героев.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7"/>
            <a:ext cx="3103563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Картинки по запросу сказ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6" y="5124685"/>
            <a:ext cx="30480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75724"/>
            <a:ext cx="6106563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Алгоритм составления сказки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Детям предлагается сочинить сказку с помощью книги.</a:t>
            </a:r>
          </a:p>
          <a:p>
            <a:pPr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Ведущий задает вопрос, ответ на который ребенок , «находит», указав слово на открытой странице книги.</a:t>
            </a:r>
          </a:p>
          <a:p>
            <a:pPr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Ответы, найденные в книге постепенно собираются в единую сюжетную линию.</a:t>
            </a:r>
          </a:p>
          <a:p>
            <a:pPr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Когда сказка составлена, дети придумывают ей название и пересказывают.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39" y="476672"/>
            <a:ext cx="27305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157192"/>
            <a:ext cx="30480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0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3" y="260649"/>
            <a:ext cx="7123080" cy="1008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Методические рекомендации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1340769"/>
            <a:ext cx="4085183" cy="4176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3 года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Вопросы: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Жил-был … Кто?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 кем дружил?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Пришел злой… Кто?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Кто помог друзьям спастись?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Объекты могут быть спрятаны в «Чудесном мешочке»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99992" y="1484784"/>
            <a:ext cx="4320480" cy="46805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sz="2000" b="1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5 лет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объекты можно выбирать в книгах. Книги должны быть незнакомы детям.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Вопросы  </a:t>
            </a:r>
            <a:r>
              <a:rPr lang="ru-RU" b="1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 6 лет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Жил-был… Кто? (Какое добро умел делать?)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Пошел гулять (путешествовать, смотреть…)…Куда?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Встретил злого кого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? Какие злые поступки совершал?</a:t>
            </a:r>
            <a:endParaRPr lang="ru-RU" sz="16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Был у нашего героя друг. Кто? Как он помог главному герою?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Где наши друзья стали жить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?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Что стали делать</a:t>
            </a:r>
            <a:r>
              <a:rPr lang="ru-RU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?</a:t>
            </a:r>
            <a:endParaRPr lang="ru-RU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2195736" cy="107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5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768751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Литература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59632" y="1844824"/>
            <a:ext cx="6120680" cy="352839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Т.А</a:t>
            </a:r>
            <a:r>
              <a:rPr lang="ru-RU" sz="2400" dirty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. </a:t>
            </a:r>
            <a:r>
              <a:rPr lang="ru-RU" sz="2400" dirty="0" err="1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Сидорчук</a:t>
            </a:r>
            <a:r>
              <a:rPr lang="ru-RU" sz="2400" dirty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, Н.Н. </a:t>
            </a: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Хоменко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«Технологии развития связной речи дошкольников» </a:t>
            </a:r>
            <a:endParaRPr lang="ru-RU" sz="2400" dirty="0" smtClean="0">
              <a:solidFill>
                <a:srgbClr val="0070C0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(</a:t>
            </a:r>
            <a:r>
              <a:rPr lang="ru-RU" sz="2400" dirty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методическое пособие для педагогов дошкольных учреждений)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0070C0"/>
                </a:solidFill>
                <a:latin typeface="Georgia" panose="02040502050405020303" pitchFamily="18" charset="0"/>
                <a:ea typeface="Calibri"/>
                <a:cs typeface="Times New Roman"/>
              </a:rPr>
              <a:t> </a:t>
            </a:r>
          </a:p>
          <a:p>
            <a:endParaRPr lang="ru-RU" dirty="0"/>
          </a:p>
        </p:txBody>
      </p:sp>
      <p:pic>
        <p:nvPicPr>
          <p:cNvPr id="14338" name="Picture 2" descr="Картинки по запросу литерату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151216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ТРИЗ </a:t>
            </a:r>
            <a:b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– </a:t>
            </a:r>
            <a:r>
              <a:rPr lang="ru-RU" sz="2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теория решения изобретательских задач</a:t>
            </a:r>
            <a:endParaRPr lang="ru-RU" sz="2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Системный оператор</a:t>
            </a:r>
            <a:r>
              <a:rPr lang="ru-RU" sz="2000" b="1" u="sng" dirty="0" smtClean="0"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формирует системную картину мира</a:t>
            </a:r>
          </a:p>
          <a:p>
            <a:pPr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rgbClr val="0070C0"/>
                </a:solidFill>
                <a:latin typeface="Georgia" panose="02040502050405020303" pitchFamily="18" charset="0"/>
              </a:rPr>
              <a:t>Зазеркалье</a:t>
            </a:r>
            <a:r>
              <a:rPr lang="ru-RU" sz="2000" b="1" dirty="0" smtClean="0">
                <a:latin typeface="Georgia" panose="02040502050405020303" pitchFamily="18" charset="0"/>
              </a:rPr>
              <a:t> –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развивает воображение,  умение фантазировать</a:t>
            </a:r>
          </a:p>
          <a:p>
            <a:pPr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rgbClr val="0070C0"/>
                </a:solidFill>
                <a:latin typeface="Georgia" panose="02040502050405020303" pitchFamily="18" charset="0"/>
              </a:rPr>
              <a:t>Технологии развития связной речи </a:t>
            </a:r>
            <a:r>
              <a:rPr lang="ru-RU" sz="2000" b="1" dirty="0" smtClean="0">
                <a:latin typeface="Georgia" panose="02040502050405020303" pitchFamily="18" charset="0"/>
              </a:rPr>
              <a:t>–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развитие речевого творчества, образности речи, мыслительных операций.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9442" y="692696"/>
            <a:ext cx="7125113" cy="273630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Спасибо за </a:t>
            </a:r>
            <a: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внимание</a:t>
            </a:r>
            <a:b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Творческих успехов!</a:t>
            </a:r>
            <a:endParaRPr lang="ru-RU" sz="40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AutoShape 8" descr="Картинки по запросу сказ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Картинки по запросу сказ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Картинки по запросу ска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379301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22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Технологии развития связной речи</a:t>
            </a:r>
            <a:r>
              <a:rPr lang="ru-RU" sz="3600" b="1" dirty="0" smtClean="0">
                <a:latin typeface="Georgia" panose="02040502050405020303" pitchFamily="18" charset="0"/>
              </a:rPr>
              <a:t/>
            </a:r>
            <a:br>
              <a:rPr lang="ru-RU" sz="3600" b="1" dirty="0" smtClean="0">
                <a:latin typeface="Georgia" panose="02040502050405020303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/авторы Т.А. Сидорчук, Н.Н. Хоменко</a:t>
            </a:r>
            <a:r>
              <a:rPr lang="ru-RU" sz="31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/</a:t>
            </a:r>
            <a:endParaRPr lang="ru-RU" sz="31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43" y="2276872"/>
            <a:ext cx="7125112" cy="396044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«Обучение детей созданию образных характеристик объектов» – обучение составлению сравнений, загадок.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«Составление рифмованных текстов» – развитие способности к стихосложению.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«Обучение детей составлению творческих рассказов по картине»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«Обучение составлению текстов сказочного содержания» - развитие способности составлять сказки .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4835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Технология обучения составлению загадок</a:t>
            </a:r>
            <a:b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/с 3,5 лет/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Игры </a:t>
            </a:r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и задания для развития выразительности речи</a:t>
            </a:r>
            <a:endParaRPr lang="ru-RU" sz="24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852936"/>
            <a:ext cx="7344816" cy="38884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«Назови признак»</a:t>
            </a:r>
          </a:p>
          <a:p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«Угадай по описанию»</a:t>
            </a:r>
          </a:p>
          <a:p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«Что (кто) делает так же?»</a:t>
            </a:r>
          </a:p>
          <a:p>
            <a:endParaRPr lang="ru-RU" sz="2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«Что бывает таким же?»</a:t>
            </a: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29200"/>
            <a:ext cx="19081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Картинки по запросу загадк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загадки для дете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Картинки по запросу загадки для дет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03" y="5114001"/>
            <a:ext cx="2784309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8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Модели составления загадок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971858"/>
              </p:ext>
            </p:extLst>
          </p:nvPr>
        </p:nvGraphicFramePr>
        <p:xfrm>
          <a:off x="2195736" y="1107192"/>
          <a:ext cx="5184576" cy="2177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755"/>
                <a:gridCol w="2701821"/>
              </a:tblGrid>
              <a:tr h="80789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Какой?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Что бывает таким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 же?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56634">
                <a:tc>
                  <a:txBody>
                    <a:bodyPr/>
                    <a:lstStyle/>
                    <a:p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56634">
                <a:tc>
                  <a:txBody>
                    <a:bodyPr/>
                    <a:lstStyle/>
                    <a:p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56634">
                <a:tc>
                  <a:txBody>
                    <a:bodyPr/>
                    <a:lstStyle/>
                    <a:p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5" y="3645024"/>
            <a:ext cx="8197577" cy="263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0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15212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Составления загадки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0813202"/>
              </p:ext>
            </p:extLst>
          </p:nvPr>
        </p:nvGraphicFramePr>
        <p:xfrm>
          <a:off x="899592" y="3933056"/>
          <a:ext cx="7844408" cy="1728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2204"/>
                <a:gridCol w="3922204"/>
              </a:tblGrid>
              <a:tr h="43224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Какой?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Что бывает таким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же?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3224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круглый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мяч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3224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сладкий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сахар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3224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полосатый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Georgia" panose="02040502050405020303" pitchFamily="18" charset="0"/>
                        </a:rPr>
                        <a:t>зебра</a:t>
                      </a:r>
                      <a:endParaRPr lang="ru-RU" sz="20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1965175" cy="19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Загадка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43" y="1556793"/>
            <a:ext cx="7125112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После заполнения таблички предлагаем прочитать загадку, вставляя между строчками правого и левого столбцов связки «Как» или «Но не»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 Круглый,  </a:t>
            </a:r>
            <a:r>
              <a:rPr lang="ru-RU" sz="2000" b="1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как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мяч;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 Сладкий, </a:t>
            </a:r>
            <a:r>
              <a:rPr lang="ru-RU" sz="2000" b="1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как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сахар;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 Полосатый, </a:t>
            </a:r>
            <a:r>
              <a:rPr lang="ru-RU" sz="2000" b="1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но не 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зебра.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71" y="3501008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12241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Загадки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60353" y="1814027"/>
            <a:ext cx="3147824" cy="57626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Модель №2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3560491"/>
              </p:ext>
            </p:extLst>
          </p:nvPr>
        </p:nvGraphicFramePr>
        <p:xfrm>
          <a:off x="937109" y="2782026"/>
          <a:ext cx="3490342" cy="2160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932"/>
                <a:gridCol w="1754410"/>
              </a:tblGrid>
              <a:tr h="974545">
                <a:tc>
                  <a:txBody>
                    <a:bodyPr/>
                    <a:lstStyle/>
                    <a:p>
                      <a:pPr algn="ctr"/>
                      <a:r>
                        <a:rPr lang="ru-RU" b="1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Что делает?</a:t>
                      </a:r>
                      <a:endParaRPr lang="ru-RU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Что (кто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) делает так же?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</a:tr>
              <a:tr h="395232">
                <a:tc>
                  <a:txBody>
                    <a:bodyPr/>
                    <a:lstStyle/>
                    <a:p>
                      <a:r>
                        <a:rPr lang="ru-RU" b="1" smtClean="0">
                          <a:latin typeface="Georgia" panose="02040502050405020303" pitchFamily="18" charset="0"/>
                        </a:rPr>
                        <a:t>пыхтит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паровозик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</a:tr>
              <a:tr h="395232">
                <a:tc>
                  <a:txBody>
                    <a:bodyPr/>
                    <a:lstStyle/>
                    <a:p>
                      <a:r>
                        <a:rPr lang="ru-RU" b="1" smtClean="0">
                          <a:latin typeface="Georgia" panose="02040502050405020303" pitchFamily="18" charset="0"/>
                        </a:rPr>
                        <a:t>собирает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хозяйка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</a:tr>
              <a:tr h="39523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колется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иголка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</a:tr>
            </a:tbl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19525" y="1814027"/>
            <a:ext cx="3142488" cy="57626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Модель №3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44288355"/>
              </p:ext>
            </p:extLst>
          </p:nvPr>
        </p:nvGraphicFramePr>
        <p:xfrm>
          <a:off x="4499459" y="2782028"/>
          <a:ext cx="3471864" cy="212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43672"/>
              </a:tblGrid>
              <a:tr h="7580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На что похоже?</a:t>
                      </a:r>
                      <a:endParaRPr lang="ru-RU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Чем отличается?</a:t>
                      </a:r>
                      <a:endParaRPr lang="ru-RU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</a:tr>
              <a:tr h="35851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мужичок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нет бороды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</a:tr>
              <a:tr h="35851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дом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нет окон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</a:tr>
              <a:tr h="61879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зонтик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толстая ножка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</a:tr>
            </a:tbl>
          </a:graphicData>
        </a:graphic>
      </p:graphicFrame>
      <p:pic>
        <p:nvPicPr>
          <p:cNvPr id="2050" name="Picture 2" descr="Картинки по запросу ежик картинк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29200"/>
            <a:ext cx="19812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22037"/>
            <a:ext cx="1557536" cy="156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107125"/>
              </p:ext>
            </p:extLst>
          </p:nvPr>
        </p:nvGraphicFramePr>
        <p:xfrm>
          <a:off x="937109" y="2780927"/>
          <a:ext cx="3490342" cy="2160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932"/>
                <a:gridCol w="1754410"/>
              </a:tblGrid>
              <a:tr h="9745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Что делает?</a:t>
                      </a:r>
                      <a:endParaRPr lang="ru-RU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Что (кто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) делает так же?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</a:tr>
              <a:tr h="39523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пыхтит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паровозик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</a:tr>
              <a:tr h="395232">
                <a:tc>
                  <a:txBody>
                    <a:bodyPr/>
                    <a:lstStyle/>
                    <a:p>
                      <a:r>
                        <a:rPr lang="ru-RU" b="1" smtClean="0">
                          <a:latin typeface="Georgia" panose="02040502050405020303" pitchFamily="18" charset="0"/>
                        </a:rPr>
                        <a:t>собирает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хозяйка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</a:tr>
              <a:tr h="395232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колется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иголка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</a:tr>
            </a:tbl>
          </a:graphicData>
        </a:graphic>
      </p:graphicFrame>
      <p:graphicFrame>
        <p:nvGraphicFramePr>
          <p:cNvPr id="12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155414"/>
              </p:ext>
            </p:extLst>
          </p:nvPr>
        </p:nvGraphicFramePr>
        <p:xfrm>
          <a:off x="4499459" y="2780929"/>
          <a:ext cx="3471864" cy="212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43672"/>
              </a:tblGrid>
              <a:tr h="7580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На что похоже?</a:t>
                      </a:r>
                      <a:endParaRPr lang="ru-RU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Чем отличается?</a:t>
                      </a:r>
                      <a:endParaRPr lang="ru-RU" b="1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</a:tr>
              <a:tr h="35851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мужичок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нет бороды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</a:tr>
              <a:tr h="358511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дом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нет окон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</a:tr>
              <a:tr h="61879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зонтик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Georgia" panose="02040502050405020303" pitchFamily="18" charset="0"/>
                        </a:rPr>
                        <a:t>толстая ножка</a:t>
                      </a:r>
                      <a:endParaRPr lang="ru-RU" b="1" dirty="0">
                        <a:latin typeface="Georgia" panose="02040502050405020303" pitchFamily="18" charset="0"/>
                      </a:endParaRPr>
                    </a:p>
                  </a:txBody>
                  <a:tcPr marL="85025" marR="850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Загадки детей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009442" y="1628801"/>
            <a:ext cx="3471277" cy="280831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Запасливая, как           хорошая хозяйка;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Прыгучая, как заяц;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Рыжая, но не лиса.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280" y="1700809"/>
            <a:ext cx="3471275" cy="30243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Похожа на дубинку древних людей;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Похожа на клюв цапли,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Но торчит в земле,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 не в воде.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2290" name="Picture 2" descr="Картинки по запросу бел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540" y="4585021"/>
            <a:ext cx="1940323" cy="19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артинки по запросу морков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60752"/>
            <a:ext cx="1748369" cy="196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433</TotalTime>
  <Words>743</Words>
  <Application>Microsoft Office PowerPoint</Application>
  <PresentationFormat>Экран (4:3)</PresentationFormat>
  <Paragraphs>153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Spring</vt:lpstr>
      <vt:lpstr>Технологии развития связной речи</vt:lpstr>
      <vt:lpstr>ТРИЗ  – теория решения изобретательских задач</vt:lpstr>
      <vt:lpstr>Технологии развития связной речи /авторы Т.А. Сидорчук, Н.Н. Хоменко/</vt:lpstr>
      <vt:lpstr>  Технология обучения составлению загадок /с 3,5 лет/  Игры и задания для развития выразительности речи</vt:lpstr>
      <vt:lpstr>Модели составления загадок</vt:lpstr>
      <vt:lpstr>Составления загадки</vt:lpstr>
      <vt:lpstr>Загадка</vt:lpstr>
      <vt:lpstr>Загадки</vt:lpstr>
      <vt:lpstr>Загадки детей</vt:lpstr>
      <vt:lpstr>Составление рифмованных текстов – лимериков.</vt:lpstr>
      <vt:lpstr>Игровые задания и упражнения для составления рифмованных текстов (с 3 лет)</vt:lpstr>
      <vt:lpstr>Характеристика текста лимерика</vt:lpstr>
      <vt:lpstr>Модель составления лимерика</vt:lpstr>
      <vt:lpstr>Пример лимерика</vt:lpstr>
      <vt:lpstr>Наши «шедевры»:</vt:lpstr>
      <vt:lpstr>Составление сказок по методу «Каталога»</vt:lpstr>
      <vt:lpstr>Алгоритм составления сказки</vt:lpstr>
      <vt:lpstr>Методические рекомендации</vt:lpstr>
      <vt:lpstr>Литература</vt:lpstr>
      <vt:lpstr>Спасибо за внимание  Творческих успехов!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развития связной речи</dc:title>
  <dc:creator>Света</dc:creator>
  <cp:lastModifiedBy>света</cp:lastModifiedBy>
  <cp:revision>44</cp:revision>
  <dcterms:created xsi:type="dcterms:W3CDTF">2013-04-23T14:06:56Z</dcterms:created>
  <dcterms:modified xsi:type="dcterms:W3CDTF">2018-02-14T16:56:41Z</dcterms:modified>
</cp:coreProperties>
</file>