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60" r:id="rId2"/>
    <p:sldId id="268" r:id="rId3"/>
    <p:sldId id="267" r:id="rId4"/>
    <p:sldId id="270" r:id="rId5"/>
    <p:sldId id="271" r:id="rId6"/>
    <p:sldId id="272" r:id="rId7"/>
    <p:sldId id="273" r:id="rId8"/>
    <p:sldId id="274" r:id="rId9"/>
    <p:sldId id="275" r:id="rId10"/>
    <p:sldId id="276" r:id="rId11"/>
    <p:sldId id="277" r:id="rId12"/>
    <p:sldId id="278" r:id="rId13"/>
    <p:sldId id="263"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Matilda" panose="020B0604020202020204" charset="0"/>
      <p:regular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FA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p:scale>
          <a:sx n="76" d="100"/>
          <a:sy n="76" d="100"/>
        </p:scale>
        <p:origin x="-11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F1DE3-52BF-474C-811A-5DC26F24C253}" type="datetimeFigureOut">
              <a:rPr lang="ru-RU" smtClean="0"/>
              <a:t>26.02.2018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20EC8-32A5-4E81-973E-E6FEF0CA5968}" type="slidenum">
              <a:rPr lang="ru-RU" smtClean="0"/>
              <a:t>‹#›</a:t>
            </a:fld>
            <a:endParaRPr lang="ru-RU"/>
          </a:p>
        </p:txBody>
      </p:sp>
    </p:spTree>
    <p:extLst>
      <p:ext uri="{BB962C8B-B14F-4D97-AF65-F5344CB8AC3E}">
        <p14:creationId xmlns:p14="http://schemas.microsoft.com/office/powerpoint/2010/main" val="64403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C20EC8-32A5-4E81-973E-E6FEF0CA5968}" type="slidenum">
              <a:rPr lang="ru-RU" smtClean="0"/>
              <a:t>10</a:t>
            </a:fld>
            <a:endParaRPr lang="ru-RU"/>
          </a:p>
        </p:txBody>
      </p:sp>
    </p:spTree>
    <p:extLst>
      <p:ext uri="{BB962C8B-B14F-4D97-AF65-F5344CB8AC3E}">
        <p14:creationId xmlns:p14="http://schemas.microsoft.com/office/powerpoint/2010/main" val="35526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C20EC8-32A5-4E81-973E-E6FEF0CA5968}" type="slidenum">
              <a:rPr lang="ru-RU" smtClean="0"/>
              <a:t>11</a:t>
            </a:fld>
            <a:endParaRPr lang="ru-RU"/>
          </a:p>
        </p:txBody>
      </p:sp>
    </p:spTree>
    <p:extLst>
      <p:ext uri="{BB962C8B-B14F-4D97-AF65-F5344CB8AC3E}">
        <p14:creationId xmlns:p14="http://schemas.microsoft.com/office/powerpoint/2010/main" val="35526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C20EC8-32A5-4E81-973E-E6FEF0CA5968}" type="slidenum">
              <a:rPr lang="ru-RU" smtClean="0"/>
              <a:t>12</a:t>
            </a:fld>
            <a:endParaRPr lang="ru-RU"/>
          </a:p>
        </p:txBody>
      </p:sp>
    </p:spTree>
    <p:extLst>
      <p:ext uri="{BB962C8B-B14F-4D97-AF65-F5344CB8AC3E}">
        <p14:creationId xmlns:p14="http://schemas.microsoft.com/office/powerpoint/2010/main" val="355261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EA744C-FE01-496A-A041-ED93458D1002}" type="datetimeFigureOut">
              <a:rPr lang="ru-RU" smtClean="0"/>
              <a:pPr/>
              <a:t>26.02.2018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744C-FE01-496A-A041-ED93458D1002}" type="datetimeFigureOut">
              <a:rPr lang="ru-RU" smtClean="0"/>
              <a:pPr/>
              <a:t>26.02.2018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D4E80-607C-4832-AF51-7572707487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sportal.ru/" TargetMode="External"/><Relationship Id="rId2" Type="http://schemas.openxmlformats.org/officeDocument/2006/relationships/hyperlink" Target="http://doshkolniku.info/"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03648" y="1628800"/>
            <a:ext cx="4824535" cy="1944216"/>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4400" b="1" i="0" u="none" strike="noStrike" kern="1200" normalizeH="0" baseline="0" noProof="0" dirty="0" smtClean="0">
                <a:ln w="11430"/>
                <a:gradFill>
                  <a:gsLst>
                    <a:gs pos="0">
                      <a:schemeClr val="accent3">
                        <a:lumMod val="20000"/>
                        <a:lumOff val="80000"/>
                      </a:schemeClr>
                    </a:gs>
                    <a:gs pos="12000">
                      <a:schemeClr val="accent2">
                        <a:tint val="90000"/>
                        <a:shade val="60000"/>
                        <a:satMod val="240000"/>
                      </a:schemeClr>
                    </a:gs>
                    <a:gs pos="98333">
                      <a:srgbClr val="FFC000"/>
                    </a:gs>
                    <a:gs pos="69000">
                      <a:schemeClr val="accent6">
                        <a:lumMod val="75000"/>
                      </a:schemeClr>
                    </a:gs>
                  </a:gsLst>
                  <a:lin ang="5400000"/>
                </a:gradFill>
                <a:effectLst>
                  <a:outerShdw blurRad="50800" dist="39000" dir="5460000" algn="tl">
                    <a:srgbClr val="000000">
                      <a:alpha val="38000"/>
                    </a:srgbClr>
                  </a:outerShdw>
                </a:effectLst>
                <a:uLnTx/>
                <a:uFillTx/>
                <a:latin typeface="Matilda" pitchFamily="2" charset="0"/>
                <a:ea typeface="+mj-ea"/>
                <a:cs typeface="+mj-cs"/>
              </a:rPr>
              <a:t>Игры для создания благоприятного психологического комфорта</a:t>
            </a:r>
            <a:r>
              <a:rPr lang="ru-RU" sz="4400" b="1" dirty="0" smtClean="0">
                <a:ln w="11430"/>
                <a:gradFill>
                  <a:gsLst>
                    <a:gs pos="0">
                      <a:schemeClr val="accent3">
                        <a:lumMod val="20000"/>
                        <a:lumOff val="80000"/>
                      </a:schemeClr>
                    </a:gs>
                    <a:gs pos="12000">
                      <a:schemeClr val="accent2">
                        <a:tint val="90000"/>
                        <a:shade val="60000"/>
                        <a:satMod val="240000"/>
                      </a:schemeClr>
                    </a:gs>
                    <a:gs pos="98333">
                      <a:srgbClr val="FFC000"/>
                    </a:gs>
                    <a:gs pos="69000">
                      <a:schemeClr val="accent6">
                        <a:lumMod val="75000"/>
                      </a:schemeClr>
                    </a:gs>
                  </a:gsLst>
                  <a:lin ang="5400000"/>
                </a:gradFill>
                <a:effectLst>
                  <a:outerShdw blurRad="50800" dist="39000" dir="5460000" algn="tl">
                    <a:srgbClr val="000000">
                      <a:alpha val="38000"/>
                    </a:srgbClr>
                  </a:outerShdw>
                </a:effectLst>
                <a:latin typeface="Matilda" pitchFamily="2" charset="0"/>
                <a:ea typeface="+mj-ea"/>
                <a:cs typeface="+mj-cs"/>
              </a:rPr>
              <a:t> в группе</a:t>
            </a:r>
            <a:endParaRPr kumimoji="0" lang="ru-RU" sz="4400" b="1" i="0" u="none" strike="noStrike" kern="1200" normalizeH="0" baseline="0" noProof="0" dirty="0">
              <a:ln w="11430"/>
              <a:gradFill>
                <a:gsLst>
                  <a:gs pos="0">
                    <a:schemeClr val="accent3">
                      <a:lumMod val="20000"/>
                      <a:lumOff val="80000"/>
                    </a:schemeClr>
                  </a:gs>
                  <a:gs pos="12000">
                    <a:schemeClr val="accent2">
                      <a:tint val="90000"/>
                      <a:shade val="60000"/>
                      <a:satMod val="240000"/>
                    </a:schemeClr>
                  </a:gs>
                  <a:gs pos="98333">
                    <a:srgbClr val="FFC000"/>
                  </a:gs>
                  <a:gs pos="69000">
                    <a:schemeClr val="accent6">
                      <a:lumMod val="75000"/>
                    </a:schemeClr>
                  </a:gs>
                </a:gsLst>
                <a:lin ang="5400000"/>
              </a:gradFill>
              <a:effectLst>
                <a:outerShdw blurRad="50800" dist="39000" dir="5460000" algn="tl">
                  <a:srgbClr val="000000">
                    <a:alpha val="38000"/>
                  </a:srgbClr>
                </a:outerShdw>
              </a:effectLst>
              <a:uLnTx/>
              <a:uFillTx/>
              <a:latin typeface="Matilda" pitchFamily="2" charset="0"/>
              <a:ea typeface="+mj-ea"/>
              <a:cs typeface="+mj-cs"/>
            </a:endParaRPr>
          </a:p>
        </p:txBody>
      </p:sp>
      <p:sp>
        <p:nvSpPr>
          <p:cNvPr id="5" name="Подзаголовок 2"/>
          <p:cNvSpPr>
            <a:spLocks noGrp="1"/>
          </p:cNvSpPr>
          <p:nvPr>
            <p:ph type="subTitle" idx="1"/>
          </p:nvPr>
        </p:nvSpPr>
        <p:spPr>
          <a:xfrm>
            <a:off x="1403648" y="4221088"/>
            <a:ext cx="3744416" cy="720080"/>
          </a:xfrm>
          <a:prstGeom prst="roundRect">
            <a:avLst>
              <a:gd name="adj" fmla="val 50000"/>
            </a:avLst>
          </a:prstGeom>
          <a:noFill/>
        </p:spPr>
        <p:txBody>
          <a:bodyPr>
            <a:noAutofit/>
          </a:bodyPr>
          <a:lstStyle/>
          <a:p>
            <a:pPr>
              <a:spcBef>
                <a:spcPts val="0"/>
              </a:spcBef>
              <a:buNone/>
            </a:pPr>
            <a:r>
              <a:rPr lang="ru-RU" sz="2000" b="1" i="1" dirty="0" smtClean="0">
                <a:solidFill>
                  <a:schemeClr val="accent6">
                    <a:lumMod val="75000"/>
                  </a:schemeClr>
                </a:solidFill>
                <a:latin typeface="Times New Roman" pitchFamily="18" charset="0"/>
                <a:cs typeface="Times New Roman" pitchFamily="18" charset="0"/>
              </a:rPr>
              <a:t>Ермолаева Ю.А.</a:t>
            </a:r>
          </a:p>
          <a:p>
            <a:pPr>
              <a:spcBef>
                <a:spcPts val="0"/>
              </a:spcBef>
              <a:buNone/>
            </a:pPr>
            <a:r>
              <a:rPr lang="ru-RU" sz="2000" b="1" i="1" dirty="0" smtClean="0">
                <a:solidFill>
                  <a:schemeClr val="accent6">
                    <a:lumMod val="75000"/>
                  </a:schemeClr>
                </a:solidFill>
                <a:latin typeface="Times New Roman" pitchFamily="18" charset="0"/>
                <a:cs typeface="Times New Roman" pitchFamily="18" charset="0"/>
              </a:rPr>
              <a:t>Педагог-психолог</a:t>
            </a:r>
            <a:endParaRPr lang="ru-RU" sz="2000" b="1" i="1" dirty="0" smtClean="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395536" y="980728"/>
            <a:ext cx="8352928" cy="5256584"/>
          </a:xfrm>
        </p:spPr>
        <p:txBody>
          <a:bodyPr>
            <a:noAutofit/>
          </a:bodyPr>
          <a:lstStyle/>
          <a:p>
            <a:pPr marL="0" indent="0">
              <a:buNone/>
            </a:pPr>
            <a:r>
              <a:rPr lang="ru-RU" sz="1600" dirty="0">
                <a:solidFill>
                  <a:srgbClr val="339933"/>
                </a:solidFill>
              </a:rPr>
              <a:t>«Коровы, собаки, кошки»</a:t>
            </a:r>
            <a:r>
              <a:rPr lang="ru-RU" sz="1600" dirty="0"/>
              <a:t/>
            </a:r>
            <a:br>
              <a:rPr lang="ru-RU" sz="1600" dirty="0"/>
            </a:br>
            <a:r>
              <a:rPr lang="ru-RU" sz="1600" dirty="0">
                <a:solidFill>
                  <a:srgbClr val="339933"/>
                </a:solidFill>
              </a:rPr>
              <a:t>Цели</a:t>
            </a:r>
            <a:r>
              <a:rPr lang="ru-RU" sz="1600" dirty="0">
                <a:solidFill>
                  <a:srgbClr val="0070C0"/>
                </a:solidFill>
              </a:rPr>
              <a:t>: развитие способности к невербальному общению, концентрации слухового внимания; воспитание бережного отношения друг к другу; развитие умения слышать других.</a:t>
            </a:r>
            <a:br>
              <a:rPr lang="ru-RU" sz="1600" dirty="0">
                <a:solidFill>
                  <a:srgbClr val="0070C0"/>
                </a:solidFill>
              </a:rPr>
            </a:br>
            <a:r>
              <a:rPr lang="ru-RU" sz="1600" dirty="0">
                <a:solidFill>
                  <a:srgbClr val="0070C0"/>
                </a:solidFill>
              </a:rPr>
              <a:t>Содержание игры. Ведущий говорит: «Пожалуйста, встаньте широким кругом. Я подойду к каждому и шёпотом скажу на ушко название животного. Запомните его хорошенько, ток как потом вам нужно будет стать этим животным. Никому не проговоритесь о том, что я вам прошептала». Ведущий по очереди шепчет каждому ребёнку: «Ты будешь коровой», «Ты будешь собакой», «Ты будешь кошкой». «Теперь закройте глаза и забудьте человеческий язык. Вы должны говорить только так, как «говорит» ваше животное. Вы можете, не открывая глаз, ходить по комнате. Как только услышите «своё животное», двигайтесь ему навстречу. Затем, взявшись за руки, вы идёте уже вдвоём, чтобы найти других детей, «говорящих на вашем языке». Важное правило: не кричать и двигаться очень осторожно». Первый раз игру можно провести с открытыми глазами.</a:t>
            </a:r>
            <a:br>
              <a:rPr lang="ru-RU" sz="1600" dirty="0">
                <a:solidFill>
                  <a:srgbClr val="0070C0"/>
                </a:solidFill>
              </a:rPr>
            </a:br>
            <a:r>
              <a:rPr lang="ru-RU" sz="1600" dirty="0">
                <a:solidFill>
                  <a:srgbClr val="339933"/>
                </a:solidFill>
              </a:rPr>
              <a:t>«Разведчики»</a:t>
            </a:r>
            <a:r>
              <a:rPr lang="ru-RU" sz="1600" dirty="0"/>
              <a:t/>
            </a:r>
            <a:br>
              <a:rPr lang="ru-RU" sz="1600" dirty="0"/>
            </a:br>
            <a:r>
              <a:rPr lang="ru-RU" sz="1600" dirty="0">
                <a:solidFill>
                  <a:srgbClr val="339933"/>
                </a:solidFill>
              </a:rPr>
              <a:t>Цели</a:t>
            </a:r>
            <a:r>
              <a:rPr lang="ru-RU" sz="1600" dirty="0">
                <a:solidFill>
                  <a:srgbClr val="0070C0"/>
                </a:solidFill>
              </a:rPr>
              <a:t>: развитие  зрительного внимания; формирование сплочённого коллектива: умение работать в группе.</a:t>
            </a:r>
            <a:br>
              <a:rPr lang="ru-RU" sz="1600" dirty="0">
                <a:solidFill>
                  <a:srgbClr val="0070C0"/>
                </a:solidFill>
              </a:rPr>
            </a:br>
            <a:r>
              <a:rPr lang="ru-RU" sz="1600" dirty="0">
                <a:solidFill>
                  <a:srgbClr val="00B050"/>
                </a:solidFill>
              </a:rPr>
              <a:t>Содержание игры: </a:t>
            </a:r>
            <a:r>
              <a:rPr lang="ru-RU" sz="1600" dirty="0">
                <a:solidFill>
                  <a:srgbClr val="0070C0"/>
                </a:solidFill>
              </a:rPr>
              <a:t>в комнате расставлены «препятствия» в произвольном  порядке. </a:t>
            </a:r>
            <a:r>
              <a:rPr lang="ru-RU" sz="1600" dirty="0" smtClean="0">
                <a:solidFill>
                  <a:srgbClr val="0070C0"/>
                </a:solidFill>
              </a:rPr>
              <a:t>«</a:t>
            </a:r>
            <a:r>
              <a:rPr lang="ru-RU" sz="1600" dirty="0">
                <a:solidFill>
                  <a:srgbClr val="0070C0"/>
                </a:solidFill>
              </a:rPr>
              <a:t>Разведчик» медленно идёт через комнату, выбранным маршрутом. Другой </a:t>
            </a:r>
            <a:r>
              <a:rPr lang="ru-RU" sz="1600" dirty="0">
                <a:solidFill>
                  <a:srgbClr val="0070C0"/>
                </a:solidFill>
              </a:rPr>
              <a:t> </a:t>
            </a:r>
            <a:r>
              <a:rPr lang="ru-RU" sz="1600" dirty="0" smtClean="0">
                <a:solidFill>
                  <a:srgbClr val="0070C0"/>
                </a:solidFill>
              </a:rPr>
              <a:t>ребёнок</a:t>
            </a:r>
            <a:r>
              <a:rPr lang="ru-RU" sz="1600" dirty="0">
                <a:solidFill>
                  <a:srgbClr val="0070C0"/>
                </a:solidFill>
              </a:rPr>
              <a:t>, «командир», запомнив дорогу, должен провести отряд тем же путём. Если </a:t>
            </a:r>
            <a:r>
              <a:rPr lang="ru-RU" sz="1600" dirty="0">
                <a:solidFill>
                  <a:srgbClr val="0070C0"/>
                </a:solidFill>
              </a:rPr>
              <a:t> </a:t>
            </a:r>
            <a:r>
              <a:rPr lang="ru-RU" sz="1600" dirty="0" smtClean="0">
                <a:solidFill>
                  <a:srgbClr val="0070C0"/>
                </a:solidFill>
              </a:rPr>
              <a:t>командир </a:t>
            </a:r>
            <a:r>
              <a:rPr lang="ru-RU" sz="1600" dirty="0">
                <a:solidFill>
                  <a:srgbClr val="0070C0"/>
                </a:solidFill>
              </a:rPr>
              <a:t>затрудняется в выборе пути, он может попросить помощи у отряда. Но если он идёт сам, отряд молчит. В конце пути, «разведчик может указать на ошибки в маршруте.</a:t>
            </a:r>
            <a:br>
              <a:rPr lang="ru-RU" sz="1600" dirty="0">
                <a:solidFill>
                  <a:srgbClr val="0070C0"/>
                </a:solidFill>
              </a:rPr>
            </a:br>
            <a:endParaRPr lang="ru-RU" sz="1600" dirty="0">
              <a:solidFill>
                <a:srgbClr val="0070C0"/>
              </a:solidFill>
            </a:endParaRPr>
          </a:p>
        </p:txBody>
      </p:sp>
    </p:spTree>
    <p:extLst>
      <p:ext uri="{BB962C8B-B14F-4D97-AF65-F5344CB8AC3E}">
        <p14:creationId xmlns:p14="http://schemas.microsoft.com/office/powerpoint/2010/main" val="305256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395536" y="980728"/>
            <a:ext cx="8352928" cy="5256584"/>
          </a:xfrm>
        </p:spPr>
        <p:txBody>
          <a:bodyPr>
            <a:noAutofit/>
          </a:bodyPr>
          <a:lstStyle/>
          <a:p>
            <a:pPr marL="0" indent="0">
              <a:buNone/>
            </a:pPr>
            <a:r>
              <a:rPr lang="ru-RU" sz="1800" dirty="0">
                <a:solidFill>
                  <a:srgbClr val="00B050"/>
                </a:solidFill>
              </a:rPr>
              <a:t>«Клеевой дождик»</a:t>
            </a:r>
          </a:p>
          <a:p>
            <a:pPr marL="0" indent="0">
              <a:buNone/>
            </a:pPr>
            <a:r>
              <a:rPr lang="ru-RU" sz="1800" dirty="0">
                <a:solidFill>
                  <a:srgbClr val="00B050"/>
                </a:solidFill>
              </a:rPr>
              <a:t>Цель: </a:t>
            </a:r>
            <a:r>
              <a:rPr lang="ru-RU" sz="1800" dirty="0">
                <a:solidFill>
                  <a:srgbClr val="0070C0"/>
                </a:solidFill>
              </a:rPr>
              <a:t>развитие чувства коллектива, снятие эмоционального и физического напряжения, обучение согласованности своих движений с окружающими.</a:t>
            </a:r>
          </a:p>
          <a:p>
            <a:pPr marL="0" indent="0">
              <a:buNone/>
            </a:pPr>
            <a:r>
              <a:rPr lang="ru-RU" sz="1800" dirty="0">
                <a:solidFill>
                  <a:srgbClr val="0070C0"/>
                </a:solidFill>
              </a:rPr>
              <a:t>Ход игры: Дети встают в одну линию, ставят руки на пояс друг другу и таким вот «паровозиком» (склеившимися дождевыми капельками) начинают движение. На пути им встречаются различные препятствия; необходимо перешагнуть через коробки, пройти по импровизированному мосту, обогнуть большие валуны, проползти под сту­лом и т.д.</a:t>
            </a:r>
          </a:p>
          <a:p>
            <a:pPr marL="0" indent="0">
              <a:buNone/>
            </a:pPr>
            <a:r>
              <a:rPr lang="ru-RU" sz="1800" dirty="0">
                <a:solidFill>
                  <a:srgbClr val="00B050"/>
                </a:solidFill>
              </a:rPr>
              <a:t>«</a:t>
            </a:r>
            <a:r>
              <a:rPr lang="ru-RU" sz="1800" dirty="0" err="1">
                <a:solidFill>
                  <a:srgbClr val="00B050"/>
                </a:solidFill>
              </a:rPr>
              <a:t>Менялки</a:t>
            </a:r>
            <a:r>
              <a:rPr lang="ru-RU" sz="1800" dirty="0">
                <a:solidFill>
                  <a:srgbClr val="00B050"/>
                </a:solidFill>
              </a:rPr>
              <a:t> игрушек»</a:t>
            </a:r>
          </a:p>
          <a:p>
            <a:pPr marL="0" indent="0">
              <a:buNone/>
            </a:pPr>
            <a:r>
              <a:rPr lang="ru-RU" sz="1800" dirty="0">
                <a:solidFill>
                  <a:srgbClr val="00B050"/>
                </a:solidFill>
              </a:rPr>
              <a:t>Цель</a:t>
            </a:r>
            <a:r>
              <a:rPr lang="ru-RU" sz="1800" dirty="0">
                <a:solidFill>
                  <a:srgbClr val="0070C0"/>
                </a:solidFill>
              </a:rPr>
              <a:t>: игра учит детей взаимодействовать с окружающими при помощи невербальных средств общения.</a:t>
            </a:r>
          </a:p>
          <a:p>
            <a:pPr marL="0" indent="0">
              <a:buNone/>
            </a:pPr>
            <a:r>
              <a:rPr lang="ru-RU" sz="1800" dirty="0">
                <a:solidFill>
                  <a:srgbClr val="0070C0"/>
                </a:solidFill>
              </a:rPr>
              <a:t>Ход игры: Все дети встают в круг, каждый держит в руках какую-нибудь игрушку. Водящий стоит спиной к играющим и громко считает до десяти. За это время игра­ющие меняются предметами. Все действия выполнятся молча. Меняться дважды одной игрушкой не разрешается. Водящий входит в круг, его задача - угадать, кто с кем поменялся игрушками.</a:t>
            </a:r>
          </a:p>
          <a:p>
            <a:pPr marL="0" indent="0">
              <a:buNone/>
            </a:pPr>
            <a:r>
              <a:rPr lang="ru-RU" sz="1800" dirty="0">
                <a:solidFill>
                  <a:srgbClr val="0070C0"/>
                </a:solidFill>
              </a:rPr>
              <a:t> </a:t>
            </a:r>
          </a:p>
          <a:p>
            <a:pPr marL="0" indent="0">
              <a:buNone/>
            </a:pPr>
            <a:endParaRPr lang="ru-RU" sz="1600" dirty="0">
              <a:solidFill>
                <a:srgbClr val="0070C0"/>
              </a:solidFill>
            </a:endParaRPr>
          </a:p>
        </p:txBody>
      </p:sp>
    </p:spTree>
    <p:extLst>
      <p:ext uri="{BB962C8B-B14F-4D97-AF65-F5344CB8AC3E}">
        <p14:creationId xmlns:p14="http://schemas.microsoft.com/office/powerpoint/2010/main" val="329694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332656"/>
            <a:ext cx="8136904" cy="792088"/>
          </a:xfrm>
        </p:spPr>
        <p:txBody>
          <a:bodyPr>
            <a:noAutofit/>
          </a:bodyPr>
          <a:lstStyle/>
          <a:p>
            <a:r>
              <a:rPr lang="ru-RU" sz="2400" dirty="0" smtClean="0">
                <a:solidFill>
                  <a:schemeClr val="accent6">
                    <a:lumMod val="75000"/>
                  </a:schemeClr>
                </a:solidFill>
                <a:effectLst>
                  <a:outerShdw blurRad="38100" dist="38100" dir="2700000" algn="tl">
                    <a:srgbClr val="000000">
                      <a:alpha val="43137"/>
                    </a:srgbClr>
                  </a:outerShdw>
                </a:effectLst>
                <a:latin typeface="Matilda" pitchFamily="2" charset="0"/>
              </a:rPr>
              <a:t>Игры доверия. (Холмогорова В. «Школа добрых волшебников»)</a:t>
            </a:r>
            <a:endParaRPr lang="ru-RU" sz="2400"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395536" y="980728"/>
            <a:ext cx="8352928" cy="5256584"/>
          </a:xfrm>
        </p:spPr>
        <p:txBody>
          <a:bodyPr>
            <a:noAutofit/>
          </a:bodyPr>
          <a:lstStyle/>
          <a:p>
            <a:pPr marL="0" indent="0">
              <a:buNone/>
            </a:pPr>
            <a:r>
              <a:rPr lang="ru-RU" sz="1800" dirty="0">
                <a:solidFill>
                  <a:srgbClr val="0070C0"/>
                </a:solidFill>
              </a:rPr>
              <a:t> </a:t>
            </a:r>
          </a:p>
          <a:p>
            <a:pPr marL="0" indent="0">
              <a:buNone/>
            </a:pPr>
            <a:r>
              <a:rPr lang="ru-RU" sz="1600" b="1" dirty="0">
                <a:solidFill>
                  <a:srgbClr val="339933"/>
                </a:solidFill>
              </a:rPr>
              <a:t>«Прогулка с завязанными глазами»</a:t>
            </a:r>
            <a:endParaRPr lang="ru-RU" sz="1600" dirty="0">
              <a:solidFill>
                <a:srgbClr val="339933"/>
              </a:solidFill>
            </a:endParaRPr>
          </a:p>
          <a:p>
            <a:pPr marL="0" indent="0">
              <a:buNone/>
            </a:pPr>
            <a:r>
              <a:rPr lang="ru-RU" sz="1600" dirty="0">
                <a:solidFill>
                  <a:srgbClr val="339933"/>
                </a:solidFill>
              </a:rPr>
              <a:t>Цель: </a:t>
            </a:r>
            <a:r>
              <a:rPr lang="ru-RU" sz="1600" dirty="0">
                <a:solidFill>
                  <a:srgbClr val="0070C0"/>
                </a:solidFill>
              </a:rPr>
              <a:t>игра способствует доверию и формирует ответственность за другого человека.</a:t>
            </a:r>
          </a:p>
          <a:p>
            <a:pPr marL="0" indent="0">
              <a:buNone/>
            </a:pPr>
            <a:r>
              <a:rPr lang="ru-RU" sz="1600" dirty="0">
                <a:solidFill>
                  <a:srgbClr val="339933"/>
                </a:solidFill>
              </a:rPr>
              <a:t>Ход: </a:t>
            </a:r>
            <a:r>
              <a:rPr lang="ru-RU" sz="1600" dirty="0">
                <a:solidFill>
                  <a:srgbClr val="0070C0"/>
                </a:solidFill>
              </a:rPr>
              <a:t>Дети, по желанию, разбиваются на пары - ведомого е завязанными глазами и ведущего. Ведущий берет ведомого за руку и объясняет, где они сейчас движутся, что их ожидает и как избежать падения или столкновения с вещами. Ведомый должен полностью доверять ведущему. Попросите детей поменяться ролями через некоторое время. В конце упражнения обсудите чувства детей во время игры, в какой роли им больше всего понравилось.</a:t>
            </a:r>
          </a:p>
          <a:p>
            <a:pPr marL="0" indent="0">
              <a:buNone/>
            </a:pPr>
            <a:r>
              <a:rPr lang="ru-RU" sz="1600" b="1" dirty="0">
                <a:solidFill>
                  <a:srgbClr val="339933"/>
                </a:solidFill>
              </a:rPr>
              <a:t>«Лабиринт»</a:t>
            </a:r>
            <a:endParaRPr lang="ru-RU" sz="1600" dirty="0">
              <a:solidFill>
                <a:srgbClr val="339933"/>
              </a:solidFill>
            </a:endParaRPr>
          </a:p>
          <a:p>
            <a:pPr marL="0" indent="0">
              <a:buNone/>
            </a:pPr>
            <a:r>
              <a:rPr lang="ru-RU" sz="1600" dirty="0">
                <a:solidFill>
                  <a:srgbClr val="339933"/>
                </a:solidFill>
              </a:rPr>
              <a:t>Цель: </a:t>
            </a:r>
            <a:r>
              <a:rPr lang="ru-RU" sz="1600" dirty="0">
                <a:solidFill>
                  <a:srgbClr val="0070C0"/>
                </a:solidFill>
              </a:rPr>
              <a:t>тренирует умение соотносить действия с партнером, формирует доверие и сплоченность.</a:t>
            </a:r>
          </a:p>
          <a:p>
            <a:pPr marL="0" indent="0">
              <a:buNone/>
            </a:pPr>
            <a:r>
              <a:rPr lang="ru-RU" sz="1600" dirty="0">
                <a:solidFill>
                  <a:srgbClr val="339933"/>
                </a:solidFill>
              </a:rPr>
              <a:t>Ход: </a:t>
            </a:r>
            <a:r>
              <a:rPr lang="ru-RU" sz="1600" dirty="0">
                <a:solidFill>
                  <a:srgbClr val="0070C0"/>
                </a:solidFill>
              </a:rPr>
              <a:t>Из стульев, повернутых друг к другу спинками, воспитатель строит на полу запутанный «лабиринт» с узкими переходами. Затем говорит детям: «Сейчас вам предстоит пройти весь лабиринт. Но это не простой лабиринт: его можно пройти вдвоем только повернувшись лицом друг к другу. Если вы хоть раз обернетесь или рас­цепите руки, двери лабиринта захлопнутся и игра остановится».</a:t>
            </a:r>
          </a:p>
          <a:p>
            <a:pPr marL="0" indent="0">
              <a:buNone/>
            </a:pPr>
            <a:r>
              <a:rPr lang="ru-RU" sz="1600" dirty="0">
                <a:solidFill>
                  <a:srgbClr val="0070C0"/>
                </a:solidFill>
              </a:rPr>
              <a:t>Дети делятся на пары, становятся друг к другу лицом, обнимаются и начинают медленно проходить лабиринт. При этом первый ребенок идет спиной, повернувшись лицом к партнеру. После того как первая пара пройдет лабиринт, начинает движение вторая. Дети вместе со взрослым наблюдают за ходом игры.</a:t>
            </a:r>
          </a:p>
          <a:p>
            <a:pPr marL="0" indent="0">
              <a:buNone/>
            </a:pPr>
            <a:endParaRPr lang="ru-RU" sz="1600" dirty="0">
              <a:solidFill>
                <a:srgbClr val="0070C0"/>
              </a:solidFill>
            </a:endParaRPr>
          </a:p>
        </p:txBody>
      </p:sp>
    </p:spTree>
    <p:extLst>
      <p:ext uri="{BB962C8B-B14F-4D97-AF65-F5344CB8AC3E}">
        <p14:creationId xmlns:p14="http://schemas.microsoft.com/office/powerpoint/2010/main" val="315777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Источники:</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467544" y="1304764"/>
            <a:ext cx="8208912" cy="5076564"/>
          </a:xfrm>
        </p:spPr>
        <p:txBody>
          <a:bodyPr/>
          <a:lstStyle/>
          <a:p>
            <a:pPr marL="0" indent="0">
              <a:buNone/>
            </a:pPr>
            <a:r>
              <a:rPr lang="en-US" dirty="0">
                <a:hlinkClick r:id="rId2"/>
              </a:rPr>
              <a:t>http://doshkolniku.info/</a:t>
            </a:r>
            <a:endParaRPr lang="ru-RU" dirty="0"/>
          </a:p>
          <a:p>
            <a:pPr marL="0" indent="0">
              <a:buNone/>
            </a:pPr>
            <a:r>
              <a:rPr lang="ru-RU" dirty="0"/>
              <a:t> </a:t>
            </a:r>
            <a:r>
              <a:rPr lang="en-US" dirty="0">
                <a:hlinkClick r:id="rId3"/>
              </a:rPr>
              <a:t>https://nsportal.ru</a:t>
            </a:r>
            <a:endParaRPr lang="ru-RU" dirty="0"/>
          </a:p>
          <a:p>
            <a:pPr marL="0" indent="0">
              <a:buNone/>
            </a:pPr>
            <a:endParaRPr lang="ru-RU" dirty="0"/>
          </a:p>
        </p:txBody>
      </p:sp>
      <p:sp>
        <p:nvSpPr>
          <p:cNvPr id="2" name="Прямоугольник 1"/>
          <p:cNvSpPr/>
          <p:nvPr/>
        </p:nvSpPr>
        <p:spPr>
          <a:xfrm>
            <a:off x="755576" y="2420888"/>
            <a:ext cx="248786" cy="369332"/>
          </a:xfrm>
          <a:prstGeom prst="rect">
            <a:avLst/>
          </a:prstGeom>
        </p:spPr>
        <p:txBody>
          <a:bodyPr wrap="none">
            <a:spAutoFit/>
          </a:bodyPr>
          <a:lstStyle/>
          <a:p>
            <a:r>
              <a:rPr lang="en-US" dirty="0" smtClean="0"/>
              <a:t>/</a:t>
            </a:r>
            <a:endParaRPr lang="ru-RU" dirty="0"/>
          </a:p>
        </p:txBody>
      </p:sp>
      <p:pic>
        <p:nvPicPr>
          <p:cNvPr id="6" name="Рисунок 5" descr="http://malishok.caduk.ru/images/psy4.png"/>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514941"/>
            <a:ext cx="1676400" cy="2181225"/>
          </a:xfrm>
          <a:prstGeom prst="rect">
            <a:avLst/>
          </a:prstGeom>
          <a:noFill/>
          <a:ln>
            <a:noFill/>
          </a:ln>
        </p:spPr>
      </p:pic>
      <p:pic>
        <p:nvPicPr>
          <p:cNvPr id="7" name="Рисунок 6" descr="http://malishok.caduk.ru/images/psy3.png"/>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501008"/>
            <a:ext cx="2232248" cy="2977902"/>
          </a:xfrm>
          <a:prstGeom prst="rect">
            <a:avLst/>
          </a:prstGeom>
          <a:noFill/>
          <a:ln>
            <a:noFill/>
          </a:ln>
        </p:spPr>
      </p:pic>
    </p:spTree>
    <p:extLst>
      <p:ext uri="{BB962C8B-B14F-4D97-AF65-F5344CB8AC3E}">
        <p14:creationId xmlns:p14="http://schemas.microsoft.com/office/powerpoint/2010/main" val="113352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«Минутки вхождения в день»</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467544" y="1304764"/>
            <a:ext cx="8208912" cy="5076564"/>
          </a:xfrm>
        </p:spPr>
        <p:txBody>
          <a:bodyPr>
            <a:normAutofit fontScale="62500" lnSpcReduction="20000"/>
          </a:bodyPr>
          <a:lstStyle/>
          <a:p>
            <a:pPr marL="0" indent="0">
              <a:buNone/>
            </a:pPr>
            <a:r>
              <a:rPr lang="ru-RU" dirty="0">
                <a:solidFill>
                  <a:srgbClr val="FFC000"/>
                </a:solidFill>
              </a:rPr>
              <a:t>1. «Комплимент»</a:t>
            </a:r>
          </a:p>
          <a:p>
            <a:pPr marL="0" indent="0">
              <a:buNone/>
            </a:pPr>
            <a:r>
              <a:rPr lang="ru-RU" dirty="0">
                <a:solidFill>
                  <a:srgbClr val="FFC000"/>
                </a:solidFill>
              </a:rPr>
              <a:t>Педагог: Что такое комплимент!? Для чего нужны комплименты? В каких случаях  их говорят? Приходилось ли вам говорить комплименты? Кому? (Ответы детей) </a:t>
            </a:r>
          </a:p>
          <a:p>
            <a:pPr marL="0" indent="0">
              <a:buNone/>
            </a:pPr>
            <a:r>
              <a:rPr lang="ru-RU" dirty="0">
                <a:solidFill>
                  <a:srgbClr val="FFC000"/>
                </a:solidFill>
              </a:rPr>
              <a:t>Милые дети, я хочу сказать вам комплимент. У вас такие красивые лица и улыбки. В ваших глазах столько тепла и света, что при встрече с вами я забываю о грусти, радуюсь и улыбаюсь. Я люблю </a:t>
            </a:r>
            <a:r>
              <a:rPr lang="ru-RU" dirty="0" smtClean="0">
                <a:solidFill>
                  <a:srgbClr val="FFC000"/>
                </a:solidFill>
              </a:rPr>
              <a:t>вас!         </a:t>
            </a:r>
          </a:p>
          <a:p>
            <a:pPr marL="0" indent="0">
              <a:buNone/>
            </a:pPr>
            <a:r>
              <a:rPr lang="ru-RU" dirty="0" smtClean="0">
                <a:solidFill>
                  <a:srgbClr val="FFC000"/>
                </a:solidFill>
              </a:rPr>
              <a:t>  А теперь  скажите друг другу комплимент, чтобы </a:t>
            </a:r>
            <a:r>
              <a:rPr lang="ru-RU" dirty="0">
                <a:solidFill>
                  <a:srgbClr val="FFC000"/>
                </a:solidFill>
              </a:rPr>
              <a:t>в сердце каждого из вас поселилось лучистое солнышко и согрело вас своим теплом.</a:t>
            </a:r>
          </a:p>
          <a:p>
            <a:pPr marL="0" indent="0">
              <a:buNone/>
            </a:pPr>
            <a:r>
              <a:rPr lang="ru-RU" dirty="0">
                <a:solidFill>
                  <a:srgbClr val="7030A0"/>
                </a:solidFill>
              </a:rPr>
              <a:t>2. «Улыбка»</a:t>
            </a:r>
          </a:p>
          <a:p>
            <a:pPr marL="0" indent="0">
              <a:buNone/>
            </a:pPr>
            <a:r>
              <a:rPr lang="ru-RU" dirty="0">
                <a:solidFill>
                  <a:srgbClr val="7030A0"/>
                </a:solidFill>
              </a:rPr>
              <a:t>Педагог: Какой сегодня день? Хмурый пасмурный или светлый и солнечный? Какое настроение вызывает у вас такая погода? </a:t>
            </a:r>
          </a:p>
          <a:p>
            <a:pPr marL="0" indent="0">
              <a:buNone/>
            </a:pPr>
            <a:r>
              <a:rPr lang="ru-RU" dirty="0">
                <a:solidFill>
                  <a:srgbClr val="7030A0"/>
                </a:solidFill>
              </a:rPr>
              <a:t> А  знаете, как можно улучшить </a:t>
            </a:r>
            <a:r>
              <a:rPr lang="ru-RU" dirty="0" smtClean="0">
                <a:solidFill>
                  <a:srgbClr val="7030A0"/>
                </a:solidFill>
              </a:rPr>
              <a:t>настроение</a:t>
            </a:r>
            <a:r>
              <a:rPr lang="ru-RU" dirty="0">
                <a:solidFill>
                  <a:srgbClr val="7030A0"/>
                </a:solidFill>
              </a:rPr>
              <a:t>?- Что надо сделать, чтобы на душе было тепло и спокойно? Надо улыбнуться. </a:t>
            </a:r>
          </a:p>
          <a:p>
            <a:pPr marL="0" indent="0">
              <a:buNone/>
            </a:pPr>
            <a:r>
              <a:rPr lang="ru-RU" dirty="0">
                <a:solidFill>
                  <a:srgbClr val="7030A0"/>
                </a:solidFill>
              </a:rPr>
              <a:t>Я хочу поделиться с вами улыбкой. Я </a:t>
            </a:r>
            <a:r>
              <a:rPr lang="ru-RU" dirty="0" smtClean="0">
                <a:solidFill>
                  <a:srgbClr val="7030A0"/>
                </a:solidFill>
              </a:rPr>
              <a:t>дарю </a:t>
            </a:r>
            <a:r>
              <a:rPr lang="ru-RU" dirty="0">
                <a:solidFill>
                  <a:srgbClr val="7030A0"/>
                </a:solidFill>
              </a:rPr>
              <a:t>вам свою улыбку. Я люблю </a:t>
            </a:r>
            <a:r>
              <a:rPr lang="ru-RU" dirty="0" smtClean="0">
                <a:solidFill>
                  <a:srgbClr val="7030A0"/>
                </a:solidFill>
              </a:rPr>
              <a:t>вас</a:t>
            </a:r>
            <a:r>
              <a:rPr lang="ru-RU" dirty="0">
                <a:solidFill>
                  <a:srgbClr val="7030A0"/>
                </a:solidFill>
              </a:rPr>
              <a:t>. У вас такие  солнечные, лучистые улыбки, что, глядя  </a:t>
            </a:r>
            <a:r>
              <a:rPr lang="ru-RU" dirty="0" smtClean="0">
                <a:solidFill>
                  <a:srgbClr val="7030A0"/>
                </a:solidFill>
              </a:rPr>
              <a:t>на </a:t>
            </a:r>
            <a:r>
              <a:rPr lang="ru-RU" dirty="0">
                <a:solidFill>
                  <a:srgbClr val="7030A0"/>
                </a:solidFill>
              </a:rPr>
              <a:t> них, ярче становится день и на душе </a:t>
            </a:r>
            <a:r>
              <a:rPr lang="ru-RU" dirty="0" smtClean="0">
                <a:solidFill>
                  <a:srgbClr val="7030A0"/>
                </a:solidFill>
              </a:rPr>
              <a:t>теплеет</a:t>
            </a:r>
            <a:r>
              <a:rPr lang="ru-RU" dirty="0">
                <a:solidFill>
                  <a:srgbClr val="7030A0"/>
                </a:solidFill>
              </a:rPr>
              <a:t>. Порадуйте своей улыбкой тех, кто с  вами рядом. Улыбнитесь друг другу.</a:t>
            </a:r>
          </a:p>
          <a:p>
            <a:pPr marL="0" indent="0">
              <a:buNone/>
            </a:pPr>
            <a:endParaRPr lang="ru-RU" dirty="0"/>
          </a:p>
        </p:txBody>
      </p:sp>
    </p:spTree>
    <p:extLst>
      <p:ext uri="{BB962C8B-B14F-4D97-AF65-F5344CB8AC3E}">
        <p14:creationId xmlns:p14="http://schemas.microsoft.com/office/powerpoint/2010/main" val="237593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a:solidFill>
                  <a:schemeClr val="accent6">
                    <a:lumMod val="75000"/>
                  </a:schemeClr>
                </a:solidFill>
                <a:effectLst>
                  <a:outerShdw blurRad="38100" dist="38100" dir="2700000" algn="tl">
                    <a:srgbClr val="000000">
                      <a:alpha val="43137"/>
                    </a:srgbClr>
                  </a:outerShdw>
                </a:effectLst>
                <a:latin typeface="Matilda" pitchFamily="2" charset="0"/>
              </a:rPr>
              <a:t>«Минутки вхождения в день»</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467544" y="1304764"/>
            <a:ext cx="8208912" cy="5076564"/>
          </a:xfrm>
        </p:spPr>
        <p:txBody>
          <a:bodyPr>
            <a:normAutofit fontScale="47500" lnSpcReduction="20000"/>
          </a:bodyPr>
          <a:lstStyle/>
          <a:p>
            <a:pPr marL="0" indent="0">
              <a:buNone/>
            </a:pPr>
            <a:r>
              <a:rPr lang="ru-RU" dirty="0">
                <a:solidFill>
                  <a:srgbClr val="7030A0"/>
                </a:solidFill>
              </a:rPr>
              <a:t>3. Приветствие «Давайте поздороваемся».</a:t>
            </a:r>
          </a:p>
          <a:p>
            <a:pPr marL="0" indent="0">
              <a:buNone/>
            </a:pPr>
            <a:r>
              <a:rPr lang="ru-RU" dirty="0">
                <a:solidFill>
                  <a:srgbClr val="7030A0"/>
                </a:solidFill>
              </a:rPr>
              <a:t> Дети по сигналу ведущего начинают двигаться по комнате и здороваться со все ми, кто встречается на пути. При этом надо соблюдать правила: </a:t>
            </a:r>
          </a:p>
          <a:p>
            <a:pPr marL="0" indent="0">
              <a:buNone/>
            </a:pPr>
            <a:r>
              <a:rPr lang="ru-RU" dirty="0">
                <a:solidFill>
                  <a:srgbClr val="7030A0"/>
                </a:solidFill>
              </a:rPr>
              <a:t>один хлопок ведущего  здороваются за руку</a:t>
            </a:r>
          </a:p>
          <a:p>
            <a:pPr marL="0" indent="0">
              <a:buNone/>
            </a:pPr>
            <a:r>
              <a:rPr lang="ru-RU" dirty="0">
                <a:solidFill>
                  <a:srgbClr val="7030A0"/>
                </a:solidFill>
              </a:rPr>
              <a:t>два хлопка - </a:t>
            </a:r>
            <a:r>
              <a:rPr lang="ru-RU" dirty="0" smtClean="0">
                <a:solidFill>
                  <a:srgbClr val="7030A0"/>
                </a:solidFill>
              </a:rPr>
              <a:t>здороваются </a:t>
            </a:r>
            <a:r>
              <a:rPr lang="ru-RU" dirty="0">
                <a:solidFill>
                  <a:srgbClr val="7030A0"/>
                </a:solidFill>
              </a:rPr>
              <a:t>плечами</a:t>
            </a:r>
          </a:p>
          <a:p>
            <a:pPr marL="0" indent="0">
              <a:buNone/>
            </a:pPr>
            <a:r>
              <a:rPr lang="ru-RU" dirty="0">
                <a:solidFill>
                  <a:srgbClr val="7030A0"/>
                </a:solidFill>
              </a:rPr>
              <a:t> три хлопка - здороваются спинами </a:t>
            </a:r>
          </a:p>
          <a:p>
            <a:pPr marL="0" indent="0">
              <a:buNone/>
            </a:pPr>
            <a:r>
              <a:rPr lang="ru-RU" dirty="0">
                <a:solidFill>
                  <a:schemeClr val="accent6">
                    <a:lumMod val="75000"/>
                  </a:schemeClr>
                </a:solidFill>
              </a:rPr>
              <a:t>4.«Мы  вместе»</a:t>
            </a:r>
          </a:p>
          <a:p>
            <a:pPr marL="0" indent="0">
              <a:buNone/>
            </a:pPr>
            <a:r>
              <a:rPr lang="ru-RU" dirty="0">
                <a:solidFill>
                  <a:schemeClr val="accent6">
                    <a:lumMod val="75000"/>
                  </a:schemeClr>
                </a:solidFill>
              </a:rPr>
              <a:t>Настал день. Я улыбнусь вам, и вы улыбнитесь друг </a:t>
            </a:r>
            <a:r>
              <a:rPr lang="ru-RU" dirty="0" smtClean="0">
                <a:solidFill>
                  <a:schemeClr val="accent6">
                    <a:lumMod val="75000"/>
                  </a:schemeClr>
                </a:solidFill>
              </a:rPr>
              <a:t>другу </a:t>
            </a:r>
            <a:r>
              <a:rPr lang="ru-RU" dirty="0">
                <a:solidFill>
                  <a:schemeClr val="accent6">
                    <a:lumMod val="75000"/>
                  </a:schemeClr>
                </a:solidFill>
              </a:rPr>
              <a:t>и подумайте: как хорошо, что мы сегодня здесь вместе. Мы спокойны и добры, приветливы и ласковы. Мы всегда </a:t>
            </a:r>
            <a:r>
              <a:rPr lang="ru-RU" dirty="0" smtClean="0">
                <a:solidFill>
                  <a:schemeClr val="accent6">
                    <a:lumMod val="75000"/>
                  </a:schemeClr>
                </a:solidFill>
              </a:rPr>
              <a:t>здоровы</a:t>
            </a:r>
            <a:r>
              <a:rPr lang="ru-RU" dirty="0">
                <a:solidFill>
                  <a:schemeClr val="accent6">
                    <a:lumMod val="75000"/>
                  </a:schemeClr>
                </a:solidFill>
              </a:rPr>
              <a:t>. Что мы пожелаем сегодня Алине, Тане, Саше ... (</a:t>
            </a:r>
            <a:r>
              <a:rPr lang="ru-RU" dirty="0" smtClean="0">
                <a:solidFill>
                  <a:schemeClr val="accent6">
                    <a:lumMod val="75000"/>
                  </a:schemeClr>
                </a:solidFill>
              </a:rPr>
              <a:t>перечисляются </a:t>
            </a:r>
            <a:r>
              <a:rPr lang="ru-RU" dirty="0">
                <a:solidFill>
                  <a:schemeClr val="accent6">
                    <a:lumMod val="75000"/>
                  </a:schemeClr>
                </a:solidFill>
              </a:rPr>
              <a:t>все дети, вспоминая их вчерашние заслуги). </a:t>
            </a:r>
          </a:p>
          <a:p>
            <a:pPr marL="0" indent="0">
              <a:buNone/>
            </a:pPr>
            <a:r>
              <a:rPr lang="ru-RU" dirty="0" smtClean="0">
                <a:solidFill>
                  <a:schemeClr val="accent6">
                    <a:lumMod val="75000"/>
                  </a:schemeClr>
                </a:solidFill>
              </a:rPr>
              <a:t>- А </a:t>
            </a:r>
            <a:r>
              <a:rPr lang="ru-RU" dirty="0">
                <a:solidFill>
                  <a:schemeClr val="accent6">
                    <a:lumMod val="75000"/>
                  </a:schemeClr>
                </a:solidFill>
              </a:rPr>
              <a:t>что вы хотите пожелать мне? </a:t>
            </a:r>
            <a:endParaRPr lang="ru-RU" dirty="0" smtClean="0">
              <a:solidFill>
                <a:schemeClr val="accent6">
                  <a:lumMod val="75000"/>
                </a:schemeClr>
              </a:solidFill>
            </a:endParaRPr>
          </a:p>
          <a:p>
            <a:pPr marL="0" indent="0">
              <a:buNone/>
            </a:pPr>
            <a:r>
              <a:rPr lang="ru-RU" dirty="0" smtClean="0">
                <a:solidFill>
                  <a:schemeClr val="accent6">
                    <a:lumMod val="75000"/>
                  </a:schemeClr>
                </a:solidFill>
              </a:rPr>
              <a:t>- </a:t>
            </a:r>
            <a:r>
              <a:rPr lang="ru-RU" dirty="0">
                <a:solidFill>
                  <a:schemeClr val="accent6">
                    <a:lumMod val="75000"/>
                  </a:schemeClr>
                </a:solidFill>
              </a:rPr>
              <a:t>Вдохните глубоко и со вздохом забудьте вчерашние обиды, злобу, беспокойство. </a:t>
            </a:r>
          </a:p>
          <a:p>
            <a:pPr marL="0" indent="0">
              <a:buNone/>
            </a:pPr>
            <a:r>
              <a:rPr lang="ru-RU" dirty="0">
                <a:solidFill>
                  <a:schemeClr val="accent6">
                    <a:lumMod val="75000"/>
                  </a:schemeClr>
                </a:solidFill>
              </a:rPr>
              <a:t>- Выдохните из себя свежесть и красоту белого снега, тепло  солнечных лучей, чистоту рек. Я желаю вам хорошего настроения и бережного отношения друг к другу. </a:t>
            </a:r>
          </a:p>
          <a:p>
            <a:pPr marL="0" indent="0">
              <a:buNone/>
            </a:pPr>
            <a:r>
              <a:rPr lang="ru-RU" dirty="0">
                <a:solidFill>
                  <a:srgbClr val="00B050"/>
                </a:solidFill>
              </a:rPr>
              <a:t>5.«Дружба»</a:t>
            </a:r>
          </a:p>
          <a:p>
            <a:pPr marL="0" indent="0">
              <a:buNone/>
            </a:pPr>
            <a:r>
              <a:rPr lang="ru-RU" dirty="0">
                <a:solidFill>
                  <a:srgbClr val="00B050"/>
                </a:solidFill>
              </a:rPr>
              <a:t>Только смелый и упорный</a:t>
            </a:r>
          </a:p>
          <a:p>
            <a:pPr marL="0" indent="0">
              <a:buNone/>
            </a:pPr>
            <a:r>
              <a:rPr lang="ru-RU" dirty="0">
                <a:solidFill>
                  <a:srgbClr val="00B050"/>
                </a:solidFill>
              </a:rPr>
              <a:t>Доберётся к цели бодро</a:t>
            </a:r>
          </a:p>
          <a:p>
            <a:pPr marL="0" indent="0">
              <a:buNone/>
            </a:pPr>
            <a:r>
              <a:rPr lang="ru-RU" dirty="0">
                <a:solidFill>
                  <a:srgbClr val="00B050"/>
                </a:solidFill>
              </a:rPr>
              <a:t>А еще в дороге нужно </a:t>
            </a:r>
          </a:p>
          <a:p>
            <a:pPr marL="0" indent="0">
              <a:buNone/>
            </a:pPr>
            <a:r>
              <a:rPr lang="ru-RU" dirty="0">
                <a:solidFill>
                  <a:srgbClr val="00B050"/>
                </a:solidFill>
              </a:rPr>
              <a:t>Знать секреты прочной дружбы. </a:t>
            </a:r>
          </a:p>
          <a:p>
            <a:pPr marL="0" indent="0">
              <a:buNone/>
            </a:pPr>
            <a:r>
              <a:rPr lang="ru-RU" dirty="0">
                <a:solidFill>
                  <a:srgbClr val="00B050"/>
                </a:solidFill>
              </a:rPr>
              <a:t>Дети встают в круг и кладут руки на плечи товарищей. Затем дети соединяют правые руки в </a:t>
            </a:r>
            <a:r>
              <a:rPr lang="ru-RU" dirty="0" smtClean="0">
                <a:solidFill>
                  <a:srgbClr val="00B050"/>
                </a:solidFill>
              </a:rPr>
              <a:t>центре </a:t>
            </a:r>
            <a:r>
              <a:rPr lang="ru-RU" dirty="0">
                <a:solidFill>
                  <a:srgbClr val="00B050"/>
                </a:solidFill>
              </a:rPr>
              <a:t>круга, накладывая одну руку на другую, и произносят девиз  «Один за всех и все за одного». </a:t>
            </a:r>
          </a:p>
          <a:p>
            <a:pPr marL="0" indent="0">
              <a:buNone/>
            </a:pPr>
            <a:endParaRPr lang="ru-RU" dirty="0">
              <a:solidFill>
                <a:srgbClr val="00B050"/>
              </a:solidFill>
            </a:endParaRPr>
          </a:p>
        </p:txBody>
      </p:sp>
    </p:spTree>
    <p:extLst>
      <p:ext uri="{BB962C8B-B14F-4D97-AF65-F5344CB8AC3E}">
        <p14:creationId xmlns:p14="http://schemas.microsoft.com/office/powerpoint/2010/main" val="243336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a:solidFill>
                  <a:schemeClr val="accent6">
                    <a:lumMod val="75000"/>
                  </a:schemeClr>
                </a:solidFill>
                <a:effectLst>
                  <a:outerShdw blurRad="38100" dist="38100" dir="2700000" algn="tl">
                    <a:srgbClr val="000000">
                      <a:alpha val="43137"/>
                    </a:srgbClr>
                  </a:outerShdw>
                </a:effectLst>
                <a:latin typeface="Matilda" pitchFamily="2" charset="0"/>
              </a:rPr>
              <a:t>«Минутки вхождения в день»</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251520" y="1196752"/>
            <a:ext cx="8496944" cy="5400600"/>
          </a:xfrm>
        </p:spPr>
        <p:txBody>
          <a:bodyPr>
            <a:normAutofit fontScale="25000" lnSpcReduction="20000"/>
          </a:bodyPr>
          <a:lstStyle/>
          <a:p>
            <a:pPr marL="0" indent="0">
              <a:buNone/>
            </a:pPr>
            <a:r>
              <a:rPr lang="ru-RU" dirty="0"/>
              <a:t> </a:t>
            </a:r>
          </a:p>
          <a:p>
            <a:pPr marL="0" indent="0">
              <a:buNone/>
            </a:pPr>
            <a:r>
              <a:rPr lang="ru-RU" sz="5600" dirty="0">
                <a:solidFill>
                  <a:srgbClr val="00B050"/>
                </a:solidFill>
              </a:rPr>
              <a:t>6.Удивление</a:t>
            </a:r>
          </a:p>
          <a:p>
            <a:pPr marL="0" indent="0">
              <a:buNone/>
            </a:pPr>
            <a:r>
              <a:rPr lang="ru-RU" sz="5600" dirty="0">
                <a:solidFill>
                  <a:srgbClr val="00B050"/>
                </a:solidFill>
              </a:rPr>
              <a:t>Педагог:</a:t>
            </a:r>
          </a:p>
          <a:p>
            <a:pPr marL="0" indent="0">
              <a:buNone/>
            </a:pPr>
            <a:r>
              <a:rPr lang="ru-RU" sz="5600" dirty="0">
                <a:solidFill>
                  <a:srgbClr val="00B050"/>
                </a:solidFill>
              </a:rPr>
              <a:t>Дети, чему вы сегодня удивлялись? (Ответы детей.) </a:t>
            </a:r>
          </a:p>
          <a:p>
            <a:pPr marL="0" indent="0">
              <a:buNone/>
            </a:pPr>
            <a:r>
              <a:rPr lang="ru-RU" sz="5600" dirty="0">
                <a:solidFill>
                  <a:srgbClr val="00B050"/>
                </a:solidFill>
              </a:rPr>
              <a:t>А я    сегодня  удивилась солнцу. Оказывается, оно, как настоящий волшебник, умеет тепло и ласково</a:t>
            </a:r>
          </a:p>
          <a:p>
            <a:pPr marL="0" indent="0">
              <a:buNone/>
            </a:pPr>
            <a:r>
              <a:rPr lang="ru-RU" sz="5600" dirty="0">
                <a:solidFill>
                  <a:srgbClr val="00B050"/>
                </a:solidFill>
              </a:rPr>
              <a:t>здороваться.</a:t>
            </a:r>
          </a:p>
          <a:p>
            <a:pPr marL="0" indent="0">
              <a:buNone/>
            </a:pPr>
            <a:r>
              <a:rPr lang="ru-RU" sz="5600" dirty="0">
                <a:solidFill>
                  <a:srgbClr val="00B050"/>
                </a:solidFill>
              </a:rPr>
              <a:t>Утром ранним кто-то странный</a:t>
            </a:r>
          </a:p>
          <a:p>
            <a:pPr marL="0" indent="0">
              <a:buNone/>
            </a:pPr>
            <a:r>
              <a:rPr lang="ru-RU" sz="5600" dirty="0">
                <a:solidFill>
                  <a:srgbClr val="00B050"/>
                </a:solidFill>
              </a:rPr>
              <a:t>Заглянул в моё окно.</a:t>
            </a:r>
          </a:p>
          <a:p>
            <a:pPr marL="0" indent="0">
              <a:buNone/>
            </a:pPr>
            <a:r>
              <a:rPr lang="ru-RU" sz="5600" dirty="0">
                <a:solidFill>
                  <a:srgbClr val="00B050"/>
                </a:solidFill>
              </a:rPr>
              <a:t>На ладони появилось</a:t>
            </a:r>
          </a:p>
          <a:p>
            <a:pPr marL="0" indent="0">
              <a:buNone/>
            </a:pPr>
            <a:r>
              <a:rPr lang="ru-RU" sz="5600" dirty="0">
                <a:solidFill>
                  <a:srgbClr val="00B050"/>
                </a:solidFill>
              </a:rPr>
              <a:t>Ярко-рыжее пятно.</a:t>
            </a:r>
          </a:p>
          <a:p>
            <a:pPr marL="0" indent="0">
              <a:buNone/>
            </a:pPr>
            <a:r>
              <a:rPr lang="ru-RU" sz="5600" dirty="0">
                <a:solidFill>
                  <a:srgbClr val="00B050"/>
                </a:solidFill>
              </a:rPr>
              <a:t>Это солнце заглянуло:</a:t>
            </a:r>
          </a:p>
          <a:p>
            <a:pPr marL="0" indent="0">
              <a:buNone/>
            </a:pPr>
            <a:r>
              <a:rPr lang="ru-RU" sz="5600" dirty="0">
                <a:solidFill>
                  <a:srgbClr val="00B050"/>
                </a:solidFill>
              </a:rPr>
              <a:t>Будто руку, протянуло</a:t>
            </a:r>
          </a:p>
          <a:p>
            <a:pPr marL="0" indent="0">
              <a:buNone/>
            </a:pPr>
            <a:r>
              <a:rPr lang="ru-RU" sz="5600" dirty="0">
                <a:solidFill>
                  <a:srgbClr val="00B050"/>
                </a:solidFill>
              </a:rPr>
              <a:t>Тонкий лучик золотой.</a:t>
            </a:r>
          </a:p>
          <a:p>
            <a:pPr marL="0" indent="0">
              <a:buNone/>
            </a:pPr>
            <a:r>
              <a:rPr lang="ru-RU" sz="5600" dirty="0">
                <a:solidFill>
                  <a:srgbClr val="00B050"/>
                </a:solidFill>
              </a:rPr>
              <a:t>И, как с первым лучшим другом,</a:t>
            </a:r>
          </a:p>
          <a:p>
            <a:pPr marL="0" indent="0">
              <a:buNone/>
            </a:pPr>
            <a:r>
              <a:rPr lang="ru-RU" sz="5600" dirty="0">
                <a:solidFill>
                  <a:srgbClr val="00B050"/>
                </a:solidFill>
              </a:rPr>
              <a:t>Поздоровалось со мной.</a:t>
            </a:r>
          </a:p>
          <a:p>
            <a:pPr marL="0" indent="0">
              <a:buNone/>
            </a:pPr>
            <a:r>
              <a:rPr lang="ru-RU" sz="5600" dirty="0">
                <a:solidFill>
                  <a:srgbClr val="00B050"/>
                </a:solidFill>
              </a:rPr>
              <a:t>Давайте обнимемся и поприветствуем друг друга.</a:t>
            </a:r>
          </a:p>
          <a:p>
            <a:pPr marL="0" indent="0">
              <a:buNone/>
            </a:pPr>
            <a:r>
              <a:rPr lang="ru-RU" sz="5600" dirty="0">
                <a:solidFill>
                  <a:srgbClr val="00B050"/>
                </a:solidFill>
              </a:rPr>
              <a:t>Доброе утро, мои дорогие! Я желаю вам</a:t>
            </a:r>
          </a:p>
          <a:p>
            <a:pPr marL="0" indent="0">
              <a:buNone/>
            </a:pPr>
            <a:r>
              <a:rPr lang="ru-RU" sz="5600" dirty="0">
                <a:solidFill>
                  <a:srgbClr val="00B050"/>
                </a:solidFill>
              </a:rPr>
              <a:t>дружно и весело провести этот </a:t>
            </a:r>
            <a:r>
              <a:rPr lang="ru-RU" sz="5600" dirty="0" smtClean="0">
                <a:solidFill>
                  <a:srgbClr val="00B050"/>
                </a:solidFill>
              </a:rPr>
              <a:t>день, увидеть </a:t>
            </a:r>
            <a:r>
              <a:rPr lang="ru-RU" sz="5600" dirty="0">
                <a:solidFill>
                  <a:srgbClr val="00B050"/>
                </a:solidFill>
              </a:rPr>
              <a:t>много интересного и удивиться </a:t>
            </a:r>
            <a:r>
              <a:rPr lang="ru-RU" sz="5600" dirty="0" smtClean="0">
                <a:solidFill>
                  <a:srgbClr val="00B050"/>
                </a:solidFill>
              </a:rPr>
              <a:t>красоте </a:t>
            </a:r>
            <a:r>
              <a:rPr lang="ru-RU" sz="5600" dirty="0">
                <a:solidFill>
                  <a:srgbClr val="00B050"/>
                </a:solidFill>
              </a:rPr>
              <a:t>,которая нас окружает.</a:t>
            </a:r>
          </a:p>
          <a:p>
            <a:pPr marL="0" indent="0">
              <a:buNone/>
            </a:pPr>
            <a:r>
              <a:rPr lang="ru-RU" sz="5600" dirty="0">
                <a:solidFill>
                  <a:srgbClr val="00B050"/>
                </a:solidFill>
              </a:rPr>
              <a:t>Дети приветствуют друг друга  и </a:t>
            </a:r>
            <a:r>
              <a:rPr lang="ru-RU" sz="5600" dirty="0" smtClean="0">
                <a:solidFill>
                  <a:srgbClr val="00B050"/>
                </a:solidFill>
              </a:rPr>
              <a:t>говорят </a:t>
            </a:r>
            <a:r>
              <a:rPr lang="ru-RU" sz="5600" dirty="0">
                <a:solidFill>
                  <a:srgbClr val="00B050"/>
                </a:solidFill>
              </a:rPr>
              <a:t> до6рые пожелания.</a:t>
            </a:r>
          </a:p>
          <a:p>
            <a:pPr marL="0" indent="0">
              <a:buNone/>
            </a:pPr>
            <a:r>
              <a:rPr lang="ru-RU" sz="5600" dirty="0">
                <a:solidFill>
                  <a:srgbClr val="0070C0"/>
                </a:solidFill>
              </a:rPr>
              <a:t>7.Приветствие «Общий круг». </a:t>
            </a:r>
          </a:p>
          <a:p>
            <a:pPr marL="0" indent="0">
              <a:buNone/>
            </a:pPr>
            <a:r>
              <a:rPr lang="ru-RU" sz="5600" dirty="0">
                <a:solidFill>
                  <a:srgbClr val="0070C0"/>
                </a:solidFill>
              </a:rPr>
              <a:t>Педагог: «Давайте сядем так, чтобы каждый из вас видел всех детей и меня и чтобы я могла видеть каждого из вас». Дети </a:t>
            </a:r>
            <a:r>
              <a:rPr lang="ru-RU" sz="5600" dirty="0" smtClean="0">
                <a:solidFill>
                  <a:srgbClr val="0070C0"/>
                </a:solidFill>
              </a:rPr>
              <a:t>принимают </a:t>
            </a:r>
            <a:r>
              <a:rPr lang="ru-RU" sz="5600" dirty="0">
                <a:solidFill>
                  <a:srgbClr val="0070C0"/>
                </a:solidFill>
              </a:rPr>
              <a:t>решение, что надо образовать круг. За тем взрослый предлагает </a:t>
            </a:r>
            <a:r>
              <a:rPr lang="ru-RU" sz="5600" dirty="0" smtClean="0">
                <a:solidFill>
                  <a:srgbClr val="0070C0"/>
                </a:solidFill>
              </a:rPr>
              <a:t>каждому поздороваться </a:t>
            </a:r>
            <a:r>
              <a:rPr lang="ru-RU" sz="5600" dirty="0">
                <a:solidFill>
                  <a:srgbClr val="0070C0"/>
                </a:solidFill>
              </a:rPr>
              <a:t>глазами со всеми по кругу. «Я </a:t>
            </a:r>
            <a:r>
              <a:rPr lang="ru-RU" sz="5600" dirty="0" smtClean="0">
                <a:solidFill>
                  <a:srgbClr val="0070C0"/>
                </a:solidFill>
              </a:rPr>
              <a:t>поздороваюсь </a:t>
            </a:r>
            <a:r>
              <a:rPr lang="ru-RU" sz="5600" dirty="0">
                <a:solidFill>
                  <a:srgbClr val="0070C0"/>
                </a:solidFill>
              </a:rPr>
              <a:t>первая». Педагог заглядывает в глаза каждому ребёнку, слегка кивает голо вой и дотрагивается до его плеча. Дети </a:t>
            </a:r>
            <a:r>
              <a:rPr lang="ru-RU" sz="5600" dirty="0" smtClean="0">
                <a:solidFill>
                  <a:srgbClr val="0070C0"/>
                </a:solidFill>
              </a:rPr>
              <a:t>поочерёдно </a:t>
            </a:r>
            <a:r>
              <a:rPr lang="ru-RU" sz="5600" dirty="0">
                <a:solidFill>
                  <a:srgbClr val="0070C0"/>
                </a:solidFill>
              </a:rPr>
              <a:t>продолжают приветствие.</a:t>
            </a:r>
          </a:p>
          <a:p>
            <a:pPr marL="0" indent="0">
              <a:buNone/>
            </a:pPr>
            <a:endParaRPr lang="ru-RU" dirty="0">
              <a:solidFill>
                <a:srgbClr val="0070C0"/>
              </a:solidFill>
            </a:endParaRPr>
          </a:p>
        </p:txBody>
      </p:sp>
    </p:spTree>
    <p:extLst>
      <p:ext uri="{BB962C8B-B14F-4D97-AF65-F5344CB8AC3E}">
        <p14:creationId xmlns:p14="http://schemas.microsoft.com/office/powerpoint/2010/main" val="315743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251520" y="1196752"/>
            <a:ext cx="8496944" cy="5400600"/>
          </a:xfrm>
        </p:spPr>
        <p:txBody>
          <a:bodyPr>
            <a:normAutofit fontScale="62500" lnSpcReduction="20000"/>
          </a:bodyPr>
          <a:lstStyle/>
          <a:p>
            <a:pPr marL="0" indent="0">
              <a:buNone/>
            </a:pPr>
            <a:r>
              <a:rPr lang="ru-RU" dirty="0"/>
              <a:t>  </a:t>
            </a:r>
            <a:r>
              <a:rPr lang="ru-RU" dirty="0">
                <a:solidFill>
                  <a:srgbClr val="0070C0"/>
                </a:solidFill>
              </a:rPr>
              <a:t>8.Солнечные лучики».</a:t>
            </a:r>
          </a:p>
          <a:p>
            <a:pPr marL="0" indent="0">
              <a:buNone/>
            </a:pPr>
            <a:r>
              <a:rPr lang="ru-RU" dirty="0">
                <a:solidFill>
                  <a:srgbClr val="0070C0"/>
                </a:solidFill>
              </a:rPr>
              <a:t> Педагог  предлагает детям вытянуть руки и  соединить их в центре круга. Тихо постоять , пытаясь почувствовать себя тёплым солнечным лучиком</a:t>
            </a:r>
            <a:r>
              <a:rPr lang="ru-RU" dirty="0"/>
              <a:t>. </a:t>
            </a:r>
          </a:p>
          <a:p>
            <a:pPr marL="0" indent="0">
              <a:buNone/>
            </a:pPr>
            <a:r>
              <a:rPr lang="ru-RU" dirty="0">
                <a:solidFill>
                  <a:srgbClr val="00B050"/>
                </a:solidFill>
              </a:rPr>
              <a:t>При проведении таких « минуток» педагогу надо быть актером, ведь эмоции и чувства надо показать. Дети очень верят в образ, обязательно </a:t>
            </a:r>
            <a:r>
              <a:rPr lang="ru-RU" dirty="0" smtClean="0">
                <a:solidFill>
                  <a:srgbClr val="00B050"/>
                </a:solidFill>
              </a:rPr>
              <a:t>ответят </a:t>
            </a:r>
            <a:r>
              <a:rPr lang="ru-RU" dirty="0">
                <a:solidFill>
                  <a:srgbClr val="00B050"/>
                </a:solidFill>
              </a:rPr>
              <a:t>чувством на чувство. </a:t>
            </a:r>
          </a:p>
          <a:p>
            <a:pPr marL="0" indent="0">
              <a:buNone/>
            </a:pPr>
            <a:r>
              <a:rPr lang="ru-RU" dirty="0" smtClean="0">
                <a:solidFill>
                  <a:srgbClr val="00B050"/>
                </a:solidFill>
              </a:rPr>
              <a:t> </a:t>
            </a:r>
            <a:r>
              <a:rPr lang="ru-RU" dirty="0">
                <a:solidFill>
                  <a:srgbClr val="00B050"/>
                </a:solidFill>
              </a:rPr>
              <a:t>Каждый раз перед занятием давайте детям установку на </a:t>
            </a:r>
            <a:r>
              <a:rPr lang="ru-RU" dirty="0" smtClean="0">
                <a:solidFill>
                  <a:srgbClr val="00B050"/>
                </a:solidFill>
              </a:rPr>
              <a:t>внимание</a:t>
            </a:r>
            <a:r>
              <a:rPr lang="ru-RU" dirty="0">
                <a:solidFill>
                  <a:srgbClr val="00B050"/>
                </a:solidFill>
              </a:rPr>
              <a:t>, взаимоуважение, терпение. </a:t>
            </a:r>
          </a:p>
          <a:p>
            <a:pPr marL="0" indent="0">
              <a:buNone/>
            </a:pPr>
            <a:r>
              <a:rPr lang="ru-RU" dirty="0">
                <a:solidFill>
                  <a:srgbClr val="00B050"/>
                </a:solidFill>
              </a:rPr>
              <a:t>В самом начале необходимо успокоить детей, настроить на вслушивание: </a:t>
            </a:r>
          </a:p>
          <a:p>
            <a:pPr marL="0" indent="0">
              <a:buNone/>
            </a:pPr>
            <a:r>
              <a:rPr lang="ru-RU" dirty="0">
                <a:solidFill>
                  <a:srgbClr val="00B050"/>
                </a:solidFill>
              </a:rPr>
              <a:t>Послушаем музыку. Послушаем звуки в группе. </a:t>
            </a:r>
          </a:p>
          <a:p>
            <a:pPr marL="0" indent="0">
              <a:buNone/>
            </a:pPr>
            <a:r>
              <a:rPr lang="ru-RU" dirty="0">
                <a:solidFill>
                  <a:srgbClr val="00B050"/>
                </a:solidFill>
              </a:rPr>
              <a:t>Послушаем, о чем говорят рыбки в аквариуме. Послушаем звуки на улице. </a:t>
            </a:r>
          </a:p>
          <a:p>
            <a:pPr marL="0" indent="0">
              <a:buNone/>
            </a:pPr>
            <a:r>
              <a:rPr lang="ru-RU" dirty="0">
                <a:solidFill>
                  <a:srgbClr val="00B050"/>
                </a:solidFill>
              </a:rPr>
              <a:t>Послушаем свое дыхание (1 мин, закрыть глаза). </a:t>
            </a:r>
          </a:p>
          <a:p>
            <a:pPr marL="0" indent="0">
              <a:buNone/>
            </a:pPr>
            <a:r>
              <a:rPr lang="ru-RU" dirty="0">
                <a:solidFill>
                  <a:srgbClr val="00B050"/>
                </a:solidFill>
              </a:rPr>
              <a:t>Переход от одной части занятия к другой должен быть быстрым, органичным. Не давайте детям уйти из-под вашего контроля, от влечься. </a:t>
            </a:r>
          </a:p>
          <a:p>
            <a:pPr marL="0" indent="0">
              <a:buNone/>
            </a:pPr>
            <a:r>
              <a:rPr lang="ru-RU" dirty="0" smtClean="0">
                <a:solidFill>
                  <a:srgbClr val="00B050"/>
                </a:solidFill>
              </a:rPr>
              <a:t>Подобные </a:t>
            </a:r>
            <a:r>
              <a:rPr lang="ru-RU" dirty="0">
                <a:solidFill>
                  <a:srgbClr val="00B050"/>
                </a:solidFill>
              </a:rPr>
              <a:t>упражнения  способствуют созданию атмосферы доброжелательности, позволяют снять напряженность и неврозы, разрушающие здоровье детей.</a:t>
            </a:r>
          </a:p>
          <a:p>
            <a:pPr marL="0" indent="0">
              <a:buNone/>
            </a:pPr>
            <a:endParaRPr lang="ru-RU" dirty="0"/>
          </a:p>
        </p:txBody>
      </p:sp>
    </p:spTree>
    <p:extLst>
      <p:ext uri="{BB962C8B-B14F-4D97-AF65-F5344CB8AC3E}">
        <p14:creationId xmlns:p14="http://schemas.microsoft.com/office/powerpoint/2010/main" val="336200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251520" y="1196752"/>
            <a:ext cx="8496944" cy="5400600"/>
          </a:xfrm>
        </p:spPr>
        <p:txBody>
          <a:bodyPr>
            <a:normAutofit fontScale="77500" lnSpcReduction="20000"/>
          </a:bodyPr>
          <a:lstStyle/>
          <a:p>
            <a:pPr marL="0" indent="0">
              <a:buNone/>
            </a:pPr>
            <a:r>
              <a:rPr lang="ru-RU" dirty="0"/>
              <a:t>  </a:t>
            </a:r>
            <a:r>
              <a:rPr lang="ru-RU" dirty="0">
                <a:solidFill>
                  <a:srgbClr val="00B050"/>
                </a:solidFill>
              </a:rPr>
              <a:t>«Пресс-конференция»</a:t>
            </a:r>
            <a:br>
              <a:rPr lang="ru-RU" dirty="0">
                <a:solidFill>
                  <a:srgbClr val="00B050"/>
                </a:solidFill>
              </a:rPr>
            </a:br>
            <a:r>
              <a:rPr lang="ru-RU" dirty="0">
                <a:solidFill>
                  <a:srgbClr val="00B050"/>
                </a:solidFill>
              </a:rPr>
              <a:t>Цели:</a:t>
            </a:r>
            <a:r>
              <a:rPr lang="ru-RU" dirty="0">
                <a:solidFill>
                  <a:schemeClr val="accent1">
                    <a:lumMod val="75000"/>
                  </a:schemeClr>
                </a:solidFill>
              </a:rPr>
              <a:t> развивать  навыки  эффективного общения; воспитывать желание общаться, вступать в контакт с  другими детьми; учить детей задавать различные вопросы на заданную тему, поддерживать беседу.</a:t>
            </a:r>
            <a:br>
              <a:rPr lang="ru-RU" dirty="0">
                <a:solidFill>
                  <a:schemeClr val="accent1">
                    <a:lumMod val="75000"/>
                  </a:schemeClr>
                </a:solidFill>
              </a:rPr>
            </a:br>
            <a:r>
              <a:rPr lang="ru-RU" dirty="0">
                <a:solidFill>
                  <a:srgbClr val="00B050"/>
                </a:solidFill>
              </a:rPr>
              <a:t>Содержание игры:</a:t>
            </a:r>
            <a:r>
              <a:rPr lang="ru-RU" dirty="0"/>
              <a:t> </a:t>
            </a:r>
            <a:r>
              <a:rPr lang="ru-RU" dirty="0">
                <a:solidFill>
                  <a:schemeClr val="accent1">
                    <a:lumMod val="75000"/>
                  </a:schemeClr>
                </a:solidFill>
              </a:rPr>
              <a:t>участвуют все дети группы. Выбирается любая, но хорошо известная тема, например: «Мой режим дня», «Мой домашний любимец», «Мои игрушки», «Мои друзья» и т. д.</a:t>
            </a:r>
            <a:br>
              <a:rPr lang="ru-RU" dirty="0">
                <a:solidFill>
                  <a:schemeClr val="accent1">
                    <a:lumMod val="75000"/>
                  </a:schemeClr>
                </a:solidFill>
              </a:rPr>
            </a:br>
            <a:r>
              <a:rPr lang="ru-RU" dirty="0">
                <a:solidFill>
                  <a:schemeClr val="accent1">
                    <a:lumMod val="75000"/>
                  </a:schemeClr>
                </a:solidFill>
              </a:rPr>
              <a:t>Один из участников пресс-конференции – «гость» - садится в центре зала и отвечает на любые вопросы участников.</a:t>
            </a:r>
            <a:br>
              <a:rPr lang="ru-RU" dirty="0">
                <a:solidFill>
                  <a:schemeClr val="accent1">
                    <a:lumMod val="75000"/>
                  </a:schemeClr>
                </a:solidFill>
              </a:rPr>
            </a:br>
            <a:r>
              <a:rPr lang="ru-RU" dirty="0">
                <a:solidFill>
                  <a:schemeClr val="accent1">
                    <a:lumMod val="75000"/>
                  </a:schemeClr>
                </a:solidFill>
              </a:rPr>
              <a:t>Примерные вопросы к теме «Мои друзья»: Много ли у тебя друзей? С кем тебе интереснее дружить с мальчиками или с девочками?  За что любят тебя друзья, как тебе кажется? Каким нужно быть, чтобы друзей стало больше? Как нельзя поступать с друзьями? И т. д. </a:t>
            </a:r>
            <a:br>
              <a:rPr lang="ru-RU" dirty="0">
                <a:solidFill>
                  <a:schemeClr val="accent1">
                    <a:lumMod val="75000"/>
                  </a:schemeClr>
                </a:solidFill>
              </a:rPr>
            </a:br>
            <a:endParaRPr lang="ru-RU" dirty="0">
              <a:solidFill>
                <a:schemeClr val="accent1">
                  <a:lumMod val="75000"/>
                </a:schemeClr>
              </a:solidFill>
            </a:endParaRPr>
          </a:p>
        </p:txBody>
      </p:sp>
    </p:spTree>
    <p:extLst>
      <p:ext uri="{BB962C8B-B14F-4D97-AF65-F5344CB8AC3E}">
        <p14:creationId xmlns:p14="http://schemas.microsoft.com/office/powerpoint/2010/main" val="1894441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251520" y="1196752"/>
            <a:ext cx="8496944" cy="5400600"/>
          </a:xfrm>
        </p:spPr>
        <p:txBody>
          <a:bodyPr>
            <a:normAutofit fontScale="62500" lnSpcReduction="20000"/>
          </a:bodyPr>
          <a:lstStyle/>
          <a:p>
            <a:pPr marL="0" indent="0">
              <a:buNone/>
            </a:pPr>
            <a:r>
              <a:rPr lang="ru-RU" dirty="0"/>
              <a:t> </a:t>
            </a:r>
            <a:r>
              <a:rPr lang="ru-RU" dirty="0">
                <a:solidFill>
                  <a:schemeClr val="accent1">
                    <a:lumMod val="75000"/>
                  </a:schemeClr>
                </a:solidFill>
              </a:rPr>
              <a:t/>
            </a:r>
            <a:br>
              <a:rPr lang="ru-RU" dirty="0">
                <a:solidFill>
                  <a:schemeClr val="accent1">
                    <a:lumMod val="75000"/>
                  </a:schemeClr>
                </a:solidFill>
              </a:rPr>
            </a:br>
            <a:r>
              <a:rPr lang="ru-RU" dirty="0">
                <a:solidFill>
                  <a:srgbClr val="00B050"/>
                </a:solidFill>
              </a:rPr>
              <a:t>«Ролевая гимнастика»</a:t>
            </a:r>
            <a:br>
              <a:rPr lang="ru-RU" dirty="0">
                <a:solidFill>
                  <a:srgbClr val="00B050"/>
                </a:solidFill>
              </a:rPr>
            </a:br>
            <a:r>
              <a:rPr lang="ru-RU" dirty="0"/>
              <a:t>Цели: </a:t>
            </a:r>
            <a:r>
              <a:rPr lang="ru-RU" dirty="0">
                <a:solidFill>
                  <a:schemeClr val="accent1">
                    <a:lumMod val="75000"/>
                  </a:schemeClr>
                </a:solidFill>
              </a:rPr>
              <a:t>Учить раскованному поведению, развивать актёрские способности, помогать почувствовать состояние другого существа.</a:t>
            </a:r>
            <a:br>
              <a:rPr lang="ru-RU" dirty="0">
                <a:solidFill>
                  <a:schemeClr val="accent1">
                    <a:lumMod val="75000"/>
                  </a:schemeClr>
                </a:solidFill>
              </a:rPr>
            </a:br>
            <a:r>
              <a:rPr lang="ru-RU" dirty="0">
                <a:solidFill>
                  <a:srgbClr val="00B050"/>
                </a:solidFill>
              </a:rPr>
              <a:t>Содержание игры:</a:t>
            </a:r>
            <a:r>
              <a:rPr lang="ru-RU" dirty="0"/>
              <a:t> </a:t>
            </a:r>
            <a:r>
              <a:rPr lang="ru-RU" dirty="0">
                <a:solidFill>
                  <a:schemeClr val="accent1">
                    <a:lumMod val="75000"/>
                  </a:schemeClr>
                </a:solidFill>
              </a:rPr>
              <a:t>подобрать короткие и хорошо известные детям стихотворения.</a:t>
            </a:r>
            <a:br>
              <a:rPr lang="ru-RU" dirty="0">
                <a:solidFill>
                  <a:schemeClr val="accent1">
                    <a:lumMod val="75000"/>
                  </a:schemeClr>
                </a:solidFill>
              </a:rPr>
            </a:br>
            <a:r>
              <a:rPr lang="ru-RU" dirty="0">
                <a:solidFill>
                  <a:schemeClr val="accent1">
                    <a:lumMod val="75000"/>
                  </a:schemeClr>
                </a:solidFill>
              </a:rPr>
              <a:t>Предложить рассказать стихотворение: </a:t>
            </a:r>
            <a:br>
              <a:rPr lang="ru-RU" dirty="0">
                <a:solidFill>
                  <a:schemeClr val="accent1">
                    <a:lumMod val="75000"/>
                  </a:schemeClr>
                </a:solidFill>
              </a:rPr>
            </a:br>
            <a:r>
              <a:rPr lang="ru-RU" dirty="0">
                <a:solidFill>
                  <a:schemeClr val="accent1">
                    <a:lumMod val="75000"/>
                  </a:schemeClr>
                </a:solidFill>
              </a:rPr>
              <a:t>1. Очень быстро, «с пулемётной скоростью». </a:t>
            </a:r>
            <a:br>
              <a:rPr lang="ru-RU" dirty="0">
                <a:solidFill>
                  <a:schemeClr val="accent1">
                    <a:lumMod val="75000"/>
                  </a:schemeClr>
                </a:solidFill>
              </a:rPr>
            </a:br>
            <a:r>
              <a:rPr lang="ru-RU" dirty="0">
                <a:solidFill>
                  <a:schemeClr val="accent1">
                    <a:lumMod val="75000"/>
                  </a:schemeClr>
                </a:solidFill>
              </a:rPr>
              <a:t>2. Как иностранец. </a:t>
            </a:r>
            <a:br>
              <a:rPr lang="ru-RU" dirty="0">
                <a:solidFill>
                  <a:schemeClr val="accent1">
                    <a:lumMod val="75000"/>
                  </a:schemeClr>
                </a:solidFill>
              </a:rPr>
            </a:br>
            <a:r>
              <a:rPr lang="ru-RU" dirty="0">
                <a:solidFill>
                  <a:schemeClr val="accent1">
                    <a:lumMod val="75000"/>
                  </a:schemeClr>
                </a:solidFill>
              </a:rPr>
              <a:t>3. Шепотом.</a:t>
            </a:r>
            <a:br>
              <a:rPr lang="ru-RU" dirty="0">
                <a:solidFill>
                  <a:schemeClr val="accent1">
                    <a:lumMod val="75000"/>
                  </a:schemeClr>
                </a:solidFill>
              </a:rPr>
            </a:br>
            <a:r>
              <a:rPr lang="ru-RU" dirty="0">
                <a:solidFill>
                  <a:schemeClr val="accent1">
                    <a:lumMod val="75000"/>
                  </a:schemeClr>
                </a:solidFill>
              </a:rPr>
              <a:t>4. Очень медленно, «со скоростью черепахи».</a:t>
            </a:r>
            <a:br>
              <a:rPr lang="ru-RU" dirty="0">
                <a:solidFill>
                  <a:schemeClr val="accent1">
                    <a:lumMod val="75000"/>
                  </a:schemeClr>
                </a:solidFill>
              </a:rPr>
            </a:br>
            <a:r>
              <a:rPr lang="ru-RU" dirty="0">
                <a:solidFill>
                  <a:schemeClr val="accent1">
                    <a:lumMod val="75000"/>
                  </a:schemeClr>
                </a:solidFill>
              </a:rPr>
              <a:t>Пройти, как: трусливый зайчик, голодный лев, младенец, старичок, …</a:t>
            </a:r>
            <a:br>
              <a:rPr lang="ru-RU" dirty="0">
                <a:solidFill>
                  <a:schemeClr val="accent1">
                    <a:lumMod val="75000"/>
                  </a:schemeClr>
                </a:solidFill>
              </a:rPr>
            </a:br>
            <a:r>
              <a:rPr lang="ru-RU" dirty="0">
                <a:solidFill>
                  <a:schemeClr val="accent1">
                    <a:lumMod val="75000"/>
                  </a:schemeClr>
                </a:solidFill>
              </a:rPr>
              <a:t>Попрыгать, как: кузнечик, лягушка, козлик, обезьянка.</a:t>
            </a:r>
            <a:br>
              <a:rPr lang="ru-RU" dirty="0">
                <a:solidFill>
                  <a:schemeClr val="accent1">
                    <a:lumMod val="75000"/>
                  </a:schemeClr>
                </a:solidFill>
              </a:rPr>
            </a:br>
            <a:r>
              <a:rPr lang="ru-RU" dirty="0">
                <a:solidFill>
                  <a:schemeClr val="accent1">
                    <a:lumMod val="75000"/>
                  </a:schemeClr>
                </a:solidFill>
              </a:rPr>
              <a:t>Сесть в позе: птички на ветке, пчелы на цветке, наездника на лошади, ученика на уроке, …</a:t>
            </a:r>
            <a:br>
              <a:rPr lang="ru-RU" dirty="0">
                <a:solidFill>
                  <a:schemeClr val="accent1">
                    <a:lumMod val="75000"/>
                  </a:schemeClr>
                </a:solidFill>
              </a:rPr>
            </a:br>
            <a:r>
              <a:rPr lang="ru-RU" dirty="0">
                <a:solidFill>
                  <a:schemeClr val="accent1">
                    <a:lumMod val="75000"/>
                  </a:schemeClr>
                </a:solidFill>
              </a:rPr>
              <a:t>Нахмуриться, как: рассерженная мама, осенняя туча, разъярённый лев, …</a:t>
            </a:r>
            <a:br>
              <a:rPr lang="ru-RU" dirty="0">
                <a:solidFill>
                  <a:schemeClr val="accent1">
                    <a:lumMod val="75000"/>
                  </a:schemeClr>
                </a:solidFill>
              </a:rPr>
            </a:br>
            <a:r>
              <a:rPr lang="ru-RU" dirty="0">
                <a:solidFill>
                  <a:schemeClr val="accent1">
                    <a:lumMod val="75000"/>
                  </a:schemeClr>
                </a:solidFill>
              </a:rPr>
              <a:t>Рассмеяться, как:  добрая волшебница, злая волшебница, маленький ребёнок, старичок, великан,</a:t>
            </a:r>
          </a:p>
        </p:txBody>
      </p:sp>
    </p:spTree>
    <p:extLst>
      <p:ext uri="{BB962C8B-B14F-4D97-AF65-F5344CB8AC3E}">
        <p14:creationId xmlns:p14="http://schemas.microsoft.com/office/powerpoint/2010/main" val="600850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467544" y="1304764"/>
            <a:ext cx="8208912" cy="5076564"/>
          </a:xfrm>
        </p:spPr>
        <p:txBody>
          <a:bodyPr>
            <a:normAutofit fontScale="62500" lnSpcReduction="20000"/>
          </a:bodyPr>
          <a:lstStyle/>
          <a:p>
            <a:pPr marL="0" indent="0">
              <a:buNone/>
            </a:pPr>
            <a:r>
              <a:rPr lang="ru-RU" dirty="0">
                <a:solidFill>
                  <a:srgbClr val="00B050"/>
                </a:solidFill>
              </a:rPr>
              <a:t>«Секрет»</a:t>
            </a:r>
            <a:r>
              <a:rPr lang="ru-RU" dirty="0"/>
              <a:t/>
            </a:r>
            <a:br>
              <a:rPr lang="ru-RU" dirty="0"/>
            </a:br>
            <a:r>
              <a:rPr lang="ru-RU" dirty="0">
                <a:solidFill>
                  <a:srgbClr val="339933"/>
                </a:solidFill>
              </a:rPr>
              <a:t>Цели:</a:t>
            </a:r>
            <a:r>
              <a:rPr lang="ru-RU" dirty="0">
                <a:solidFill>
                  <a:srgbClr val="0070C0"/>
                </a:solidFill>
              </a:rPr>
              <a:t> формировать желание общаться со сверстниками; преодолевать застенчивость; находить различные способы для достижения своей цели.</a:t>
            </a:r>
            <a:br>
              <a:rPr lang="ru-RU" dirty="0">
                <a:solidFill>
                  <a:srgbClr val="0070C0"/>
                </a:solidFill>
              </a:rPr>
            </a:br>
            <a:r>
              <a:rPr lang="ru-RU" dirty="0">
                <a:solidFill>
                  <a:srgbClr val="0070C0"/>
                </a:solidFill>
              </a:rPr>
              <a:t>Содержание игры: всем участникам ведущий раздаёт небольшие предметы: пуговичку, брошку, маленькую игрушку,… . Это секрет. Участники объединяются в пары. Они должны уговорить друг друга показать свой «секрет».</a:t>
            </a:r>
            <a:br>
              <a:rPr lang="ru-RU" dirty="0">
                <a:solidFill>
                  <a:srgbClr val="0070C0"/>
                </a:solidFill>
              </a:rPr>
            </a:br>
            <a:r>
              <a:rPr lang="ru-RU" dirty="0">
                <a:solidFill>
                  <a:srgbClr val="0070C0"/>
                </a:solidFill>
              </a:rPr>
              <a:t>Дети должны придумать как можно больше способов уговаривания (угадывать; говорить комплименты; обещать угощение; не верить, что в кулачке что-то есть, </a:t>
            </a:r>
            <a:r>
              <a:rPr lang="ru-RU" dirty="0" smtClean="0">
                <a:solidFill>
                  <a:srgbClr val="0070C0"/>
                </a:solidFill>
              </a:rPr>
              <a:t>…)</a:t>
            </a:r>
          </a:p>
          <a:p>
            <a:pPr marL="0" indent="0">
              <a:buNone/>
            </a:pPr>
            <a:r>
              <a:rPr lang="ru-RU" dirty="0" smtClean="0">
                <a:solidFill>
                  <a:srgbClr val="00B050"/>
                </a:solidFill>
              </a:rPr>
              <a:t>«</a:t>
            </a:r>
            <a:r>
              <a:rPr lang="ru-RU" dirty="0">
                <a:solidFill>
                  <a:srgbClr val="00B050"/>
                </a:solidFill>
              </a:rPr>
              <a:t>Мои хорошие качества»</a:t>
            </a:r>
            <a:r>
              <a:rPr lang="ru-RU" dirty="0"/>
              <a:t/>
            </a:r>
            <a:br>
              <a:rPr lang="ru-RU" dirty="0"/>
            </a:br>
            <a:r>
              <a:rPr lang="ru-RU" dirty="0">
                <a:solidFill>
                  <a:srgbClr val="339933"/>
                </a:solidFill>
              </a:rPr>
              <a:t>Цели:</a:t>
            </a:r>
            <a:r>
              <a:rPr lang="ru-RU" dirty="0">
                <a:solidFill>
                  <a:srgbClr val="0070C0"/>
                </a:solidFill>
              </a:rPr>
              <a:t> учить преодолению застенчивости; помогать осознавать свои положительные качества; повышать самооценку.</a:t>
            </a:r>
            <a:br>
              <a:rPr lang="ru-RU" dirty="0">
                <a:solidFill>
                  <a:srgbClr val="0070C0"/>
                </a:solidFill>
              </a:rPr>
            </a:br>
            <a:r>
              <a:rPr lang="ru-RU" dirty="0">
                <a:solidFill>
                  <a:srgbClr val="0070C0"/>
                </a:solidFill>
              </a:rPr>
              <a:t>Содержание игры: каждый ребёнок в течение нескольких минут должен вспомнить свои лучшие качества. Затем все садятся в круг и по очереди рассказывают о себе. ( Дать возможность высказаться всем желающим и не заставлять, если кто-то отказывается.)</a:t>
            </a:r>
            <a:br>
              <a:rPr lang="ru-RU" dirty="0">
                <a:solidFill>
                  <a:srgbClr val="0070C0"/>
                </a:solidFill>
              </a:rPr>
            </a:br>
            <a:r>
              <a:rPr lang="ru-RU" dirty="0"/>
              <a:t/>
            </a:r>
            <a:br>
              <a:rPr lang="ru-RU" dirty="0"/>
            </a:br>
            <a:endParaRPr lang="ru-RU" dirty="0"/>
          </a:p>
        </p:txBody>
      </p:sp>
    </p:spTree>
    <p:extLst>
      <p:ext uri="{BB962C8B-B14F-4D97-AF65-F5344CB8AC3E}">
        <p14:creationId xmlns:p14="http://schemas.microsoft.com/office/powerpoint/2010/main" val="178048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8136904" cy="792088"/>
          </a:xfrm>
        </p:spPr>
        <p:txBody>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Игры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323528" y="1124744"/>
            <a:ext cx="8352928" cy="5256584"/>
          </a:xfrm>
        </p:spPr>
        <p:txBody>
          <a:bodyPr>
            <a:normAutofit fontScale="55000" lnSpcReduction="20000"/>
          </a:bodyPr>
          <a:lstStyle/>
          <a:p>
            <a:pPr marL="0" indent="0">
              <a:buNone/>
            </a:pPr>
            <a:r>
              <a:rPr lang="ru-RU" dirty="0">
                <a:solidFill>
                  <a:srgbClr val="339933"/>
                </a:solidFill>
              </a:rPr>
              <a:t>«Броуновское движение»</a:t>
            </a:r>
            <a:br>
              <a:rPr lang="ru-RU" dirty="0">
                <a:solidFill>
                  <a:srgbClr val="339933"/>
                </a:solidFill>
              </a:rPr>
            </a:br>
            <a:r>
              <a:rPr lang="ru-RU" dirty="0">
                <a:solidFill>
                  <a:srgbClr val="339933"/>
                </a:solidFill>
              </a:rPr>
              <a:t>Цели:</a:t>
            </a:r>
            <a:r>
              <a:rPr lang="ru-RU" dirty="0">
                <a:solidFill>
                  <a:srgbClr val="0070C0"/>
                </a:solidFill>
              </a:rPr>
              <a:t> способствовать сплочённости коллектива; учить работать в группе, общаться со сверстниками, принимать совместно решения.</a:t>
            </a:r>
            <a:br>
              <a:rPr lang="ru-RU" dirty="0">
                <a:solidFill>
                  <a:srgbClr val="0070C0"/>
                </a:solidFill>
              </a:rPr>
            </a:br>
            <a:r>
              <a:rPr lang="ru-RU" dirty="0">
                <a:solidFill>
                  <a:srgbClr val="0070C0"/>
                </a:solidFill>
              </a:rPr>
              <a:t>Содержание игры: участники свободно двигаются по помещению. По сигналу ведущего им необходимо объединиться в группы. Количество человек в группе зависит от того, сколько раз ведущий  хлопнет в ладоши (можно показать карточку с цифрой). Если число участников в группе не совпадает с объявленным, группа должна сама решить, как выполнить условие игры</a:t>
            </a:r>
          </a:p>
          <a:p>
            <a:pPr marL="0" indent="0">
              <a:buNone/>
            </a:pPr>
            <a:r>
              <a:rPr lang="ru-RU" dirty="0" smtClean="0">
                <a:solidFill>
                  <a:srgbClr val="339933"/>
                </a:solidFill>
              </a:rPr>
              <a:t>«</a:t>
            </a:r>
            <a:r>
              <a:rPr lang="ru-RU" dirty="0">
                <a:solidFill>
                  <a:srgbClr val="339933"/>
                </a:solidFill>
              </a:rPr>
              <a:t>Котёл»</a:t>
            </a:r>
            <a:br>
              <a:rPr lang="ru-RU" dirty="0">
                <a:solidFill>
                  <a:srgbClr val="339933"/>
                </a:solidFill>
              </a:rPr>
            </a:br>
            <a:r>
              <a:rPr lang="ru-RU" dirty="0">
                <a:solidFill>
                  <a:srgbClr val="339933"/>
                </a:solidFill>
              </a:rPr>
              <a:t>Цели:</a:t>
            </a:r>
            <a:r>
              <a:rPr lang="ru-RU" dirty="0"/>
              <a:t> </a:t>
            </a:r>
            <a:r>
              <a:rPr lang="ru-RU" dirty="0">
                <a:solidFill>
                  <a:srgbClr val="0070C0"/>
                </a:solidFill>
              </a:rPr>
              <a:t>способствовать сплочению коллектива; снятию состояния агрессии; учить контролировать своё эмоциональное состояние; развивать координацию движений, ловкость.</a:t>
            </a:r>
            <a:br>
              <a:rPr lang="ru-RU" dirty="0">
                <a:solidFill>
                  <a:srgbClr val="0070C0"/>
                </a:solidFill>
              </a:rPr>
            </a:br>
            <a:r>
              <a:rPr lang="ru-RU" dirty="0">
                <a:solidFill>
                  <a:srgbClr val="0070C0"/>
                </a:solidFill>
              </a:rPr>
              <a:t>Содержание игры: «Котёл» - это ограниченное пространство в группе (например, ковёр). Участники на время игры становятся «капельками воды» и хаотично двигаются  по ковру, не задевая друг друга. Ведущий произносит слова: «вода нагревается!», «вода становиться теплее!», «вода горячая!», «вода кипит!», … . Дети в зависимости от температуры воды меняют скорость движения. Запрещается сталкиваться  и выходить за пределы ковра. Те, кто нарушает правила, выходят из игры. Победителями становятся  самые внимательные и ловкие.</a:t>
            </a:r>
            <a:br>
              <a:rPr lang="ru-RU" dirty="0">
                <a:solidFill>
                  <a:srgbClr val="0070C0"/>
                </a:solidFill>
              </a:rPr>
            </a:br>
            <a:endParaRPr lang="ru-RU" dirty="0">
              <a:solidFill>
                <a:srgbClr val="0070C0"/>
              </a:solidFill>
            </a:endParaRPr>
          </a:p>
        </p:txBody>
      </p:sp>
    </p:spTree>
    <p:extLst>
      <p:ext uri="{BB962C8B-B14F-4D97-AF65-F5344CB8AC3E}">
        <p14:creationId xmlns:p14="http://schemas.microsoft.com/office/powerpoint/2010/main" val="1280032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84A08"/>
      </a:hlink>
      <a:folHlink>
        <a:srgbClr val="F59A4E"/>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261</Words>
  <Application>Microsoft Office PowerPoint</Application>
  <PresentationFormat>Экран (4:3)</PresentationFormat>
  <Paragraphs>97</Paragraphs>
  <Slides>13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Matilda</vt:lpstr>
      <vt:lpstr>Times New Roman</vt:lpstr>
      <vt:lpstr>Тема Office</vt:lpstr>
      <vt:lpstr>Презентация PowerPoint</vt:lpstr>
      <vt:lpstr>«Минутки вхождения в день»</vt:lpstr>
      <vt:lpstr>«Минутки вхождения в день»</vt:lpstr>
      <vt:lpstr>«Минутки вхождения в день»</vt:lpstr>
      <vt:lpstr>Презентация PowerPoint</vt:lpstr>
      <vt:lpstr>Игры</vt:lpstr>
      <vt:lpstr>Игры</vt:lpstr>
      <vt:lpstr>Игры</vt:lpstr>
      <vt:lpstr>Игры</vt:lpstr>
      <vt:lpstr>Игры</vt:lpstr>
      <vt:lpstr>Игры</vt:lpstr>
      <vt:lpstr>Игры доверия. (Холмогорова В. «Школа добрых волшебников»)</vt:lpstr>
      <vt:lpstr>Источники: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Acer</cp:lastModifiedBy>
  <cp:revision>45</cp:revision>
  <dcterms:created xsi:type="dcterms:W3CDTF">2013-08-23T08:38:35Z</dcterms:created>
  <dcterms:modified xsi:type="dcterms:W3CDTF">2018-02-26T10:57:58Z</dcterms:modified>
</cp:coreProperties>
</file>